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18"/>
  </p:notesMasterIdLst>
  <p:sldIdLst>
    <p:sldId id="371" r:id="rId2"/>
    <p:sldId id="362" r:id="rId3"/>
    <p:sldId id="259" r:id="rId4"/>
    <p:sldId id="363" r:id="rId5"/>
    <p:sldId id="261" r:id="rId6"/>
    <p:sldId id="262" r:id="rId7"/>
    <p:sldId id="361" r:id="rId8"/>
    <p:sldId id="367" r:id="rId9"/>
    <p:sldId id="368" r:id="rId10"/>
    <p:sldId id="369" r:id="rId11"/>
    <p:sldId id="366" r:id="rId12"/>
    <p:sldId id="364" r:id="rId13"/>
    <p:sldId id="365" r:id="rId14"/>
    <p:sldId id="356" r:id="rId15"/>
    <p:sldId id="370" r:id="rId16"/>
    <p:sldId id="372" r:id="rId17"/>
  </p:sldIdLst>
  <p:sldSz cx="12192000" cy="6858000"/>
  <p:notesSz cx="6858000" cy="9144000"/>
  <p:embeddedFontLst>
    <p:embeddedFont>
      <p:font typeface="Montserrat" panose="020B0604020202020204" charset="-52"/>
      <p:regular r:id="rId19"/>
      <p:bold r:id="rId20"/>
      <p:italic r:id="rId21"/>
    </p:embeddedFont>
    <p:embeddedFont>
      <p:font typeface="Montserrat ExtraBold" panose="020B0604020202020204" charset="-52"/>
      <p:bold r:id="rId22"/>
      <p:italic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alibri Light" panose="020F0302020204030204" pitchFamily="34" charset="0"/>
      <p:regular r:id="rId28"/>
      <p:italic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D743"/>
    <a:srgbClr val="E72E62"/>
    <a:srgbClr val="39AA35"/>
    <a:srgbClr val="FFFFFF"/>
    <a:srgbClr val="643BB4"/>
    <a:srgbClr val="AC83D3"/>
    <a:srgbClr val="7F9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28" autoAdjust="0"/>
    <p:restoredTop sz="94662"/>
  </p:normalViewPr>
  <p:slideViewPr>
    <p:cSldViewPr snapToGrid="0" snapToObjects="1" showGuides="1">
      <p:cViewPr varScale="1">
        <p:scale>
          <a:sx n="60" d="100"/>
          <a:sy n="60" d="100"/>
        </p:scale>
        <p:origin x="258" y="60"/>
      </p:cViewPr>
      <p:guideLst>
        <p:guide orient="horz" pos="295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1094C-786F-FA4A-8864-4375AE47B93E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2CB26-9A2F-8941-83CC-18BC6DECA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524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2CB26-9A2F-8941-83CC-18BC6DECACD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82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2CB26-9A2F-8941-83CC-18BC6DECACDB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0029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2CB26-9A2F-8941-83CC-18BC6DECACDB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301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72CB26-9A2F-8941-83CC-18BC6DECACDB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80283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2CB26-9A2F-8941-83CC-18BC6DECACDB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6962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CC5FB-CDD9-D44A-ADC7-761B074A9DF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0132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FCC5FB-CDD9-D44A-ADC7-761B074A9DF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0864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BD49DB-F0F5-D746-BDFD-5155FC1780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2A65CC-4759-2042-A072-9DC89C64E9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1E119BD-EAAB-B54E-8CC2-4723BDF5A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63EF9A-49F0-7D44-8066-9D0EE08C1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B6497C-49F0-DA4D-9729-DD10AFFA8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204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576D8D-B38A-2746-BC39-6216862C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F55447-54F3-084F-8471-59C9AEB7AD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86CED4-EE7F-0045-9669-D6B15210F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B406C0-1EAE-6846-B267-81EA32823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8775C3-9794-6B49-815D-6337CFBFF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96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598280-4180-C949-8571-542F1D46B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28F85EE-CD2A-2C45-9E1E-7003BC5426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80C22D-A6F4-2A4B-8D3D-C31D5FED0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035971-E63A-6B4D-9E2E-D0154BDAC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E1EDFC-E279-F64A-A0D9-4DCD9D2D4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164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A6687D-208D-0B48-B4D4-5423BC85B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8D940D-298F-984D-9207-4E6CDE7550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C84A09-141C-F446-AE73-7D3F4A7B7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7930DC4-1ECC-714C-8A02-E9750F652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EE4AB0-7F2C-ED40-B120-290E54875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ECA4C4C-D7BB-6C4D-A1CF-474E6E03D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958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9312B0-7CA1-9047-972D-37C3EFA87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BA0525-1D65-B342-AA96-F5E7A4F11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A2ED3F4-21B1-C547-82DB-9A132F74B9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57EE78C-05E7-3641-A319-5EAE3976CD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2F0BBA6-399E-964D-A7D9-D547BF392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95047E0-C12C-354B-8D51-1A1A1434D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55FF14E-AB4C-D54F-9931-4CE0F9B66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ADE7AE8-D4AB-7F45-9EAE-316EF5492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636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5DAF81-0023-7E4A-A558-2381BAB67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B82854F-9485-FE4A-8AFD-534AE53DA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1CEED10-4FB3-F94B-9F95-E618919E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F84FCDB-367B-F045-A450-B5E78E6B0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5161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D8BE0BD-4D94-6249-9EE1-8368AA803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7B86FFF-F9DA-A34D-835A-274BF3E27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8B7A3B-CB64-6841-BCAD-01EB98494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991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43C472-F146-764A-8F9D-1702CE595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366639-3860-CE4C-BCC1-D35DD0CE58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2F0314A-E481-8B4E-8AB1-3E13AE91EC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E21C43-D908-D84C-89A4-34CF84C99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870B7B-A0CF-174C-8206-4D617243D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245A4B-6C31-284D-B6DC-92DE8D50D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933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31F08F-5E17-D045-9C3D-30BC10FC2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7413D51-29FD-4648-89EE-0327C8E291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0C43D2C-3D94-D546-8BD6-31639F52FC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CB0FA6-AD3C-FC4A-90D4-2A8E354D3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94FA00-3F63-E54A-B1AD-34738D6B5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058B444-FE7D-1A46-A532-16098FFBA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0351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EFC3B-8C70-9E42-9619-EF6D80203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40AF211-6E55-194C-9D4A-CADD7BBEB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873E1B-ABBE-3849-9804-8E824820F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3951A6-2F9C-CA49-AC70-B3E1B0AE9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B69966-BC51-4F49-BBF6-7A8E7190A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3445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560C64-96BE-2049-8B77-6DF37DA316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A03235-58B4-2C46-8E72-2F68725E42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DECC2D-9632-D04D-BB84-59788AD59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5EDC41-BBBC-634F-A423-7B610C9D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3A1084-235F-9940-8458-569171E84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6967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852E2E-0961-F74B-91B0-229ED7B02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3630737-91AA-9449-BA5C-B3075CBD1E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B28EA0-6B9F-474A-8527-0EE753CE07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4302D-C6F9-A44E-BBFC-032B6533041D}" type="datetimeFigureOut">
              <a:rPr lang="ru-RU" smtClean="0"/>
              <a:pPr/>
              <a:t>20.05.2022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8FDFBA-91B1-C743-BA29-C18E77A3F9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FF0649-3C65-3A43-A032-A99BDA1E8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A93A8-8432-C146-8FD9-61309B9BCA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936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2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0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5" Type="http://schemas.openxmlformats.org/officeDocument/2006/relationships/image" Target="../media/image21.png"/><Relationship Id="rId4" Type="http://schemas.openxmlformats.org/officeDocument/2006/relationships/image" Target="../media/image24.svg"/><Relationship Id="rId9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Алексей\Desktop\78a015309acab0b1504f33096d9998d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2843FA-7111-5D4C-B9CA-761C9FC54D0A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gradFill flip="none" rotWithShape="1">
            <a:gsLst>
              <a:gs pos="100000">
                <a:srgbClr val="39AA35">
                  <a:alpha val="18000"/>
                </a:srgbClr>
              </a:gs>
              <a:gs pos="48958">
                <a:srgbClr val="002060">
                  <a:alpha val="83000"/>
                </a:srgbClr>
              </a:gs>
              <a:gs pos="6000">
                <a:srgbClr val="002060">
                  <a:alpha val="37063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D1C735-BB30-B840-9222-C639D58EF6BD}"/>
              </a:ext>
            </a:extLst>
          </p:cNvPr>
          <p:cNvSpPr txBox="1"/>
          <p:nvPr/>
        </p:nvSpPr>
        <p:spPr>
          <a:xfrm>
            <a:off x="1626927" y="2293870"/>
            <a:ext cx="991236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dirty="0">
                <a:solidFill>
                  <a:schemeClr val="bg1"/>
                </a:solidFill>
                <a:latin typeface="Montserrat" pitchFamily="2" charset="0"/>
              </a:rPr>
              <a:t>РАЗВИТИЕ</a:t>
            </a:r>
            <a:r>
              <a:rPr lang="ru-RU" sz="4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r>
              <a:rPr lang="ru-RU" sz="4000" dirty="0" smtClean="0">
                <a:solidFill>
                  <a:schemeClr val="bg1"/>
                </a:solidFill>
                <a:latin typeface="Montserrat ExtraBold" pitchFamily="2" charset="0"/>
              </a:rPr>
              <a:t>СЕТИ</a:t>
            </a:r>
            <a:r>
              <a:rPr lang="ru-RU" sz="4000" b="1" dirty="0" smtClean="0">
                <a:solidFill>
                  <a:schemeClr val="bg1"/>
                </a:solidFill>
                <a:latin typeface="Montserrat ExtraBold" pitchFamily="2" charset="0"/>
              </a:rPr>
              <a:t> </a:t>
            </a:r>
            <a:r>
              <a:rPr lang="ru-RU" sz="4000" b="1" dirty="0">
                <a:solidFill>
                  <a:schemeClr val="bg1"/>
                </a:solidFill>
                <a:latin typeface="Montserrat ExtraBold" pitchFamily="2" charset="0"/>
              </a:rPr>
              <a:t/>
            </a:r>
            <a:br>
              <a:rPr lang="ru-RU" sz="4000" b="1" dirty="0">
                <a:solidFill>
                  <a:schemeClr val="bg1"/>
                </a:solidFill>
                <a:latin typeface="Montserrat ExtraBold" pitchFamily="2" charset="0"/>
              </a:rPr>
            </a:br>
            <a:r>
              <a:rPr lang="ru-RU" sz="4000" b="1" dirty="0">
                <a:solidFill>
                  <a:schemeClr val="bg1"/>
                </a:solidFill>
                <a:latin typeface="Montserrat ExtraBold" pitchFamily="2" charset="0"/>
              </a:rPr>
              <a:t>ДЕТСКИХ БОТАНИЧЕСКИХ САДОВ </a:t>
            </a:r>
            <a:r>
              <a:rPr lang="ru-RU" sz="4000" dirty="0">
                <a:solidFill>
                  <a:schemeClr val="bg1"/>
                </a:solidFill>
                <a:latin typeface="Montserrat" pitchFamily="2" charset="0"/>
              </a:rPr>
              <a:t>РОССИИ</a:t>
            </a:r>
            <a:r>
              <a:rPr lang="ru-RU" sz="4000" b="1" dirty="0">
                <a:solidFill>
                  <a:schemeClr val="bg1"/>
                </a:solidFill>
                <a:latin typeface="Montserrat" pitchFamily="2" charset="0"/>
              </a:rPr>
              <a:t> </a:t>
            </a:r>
            <a:endParaRPr lang="ru-RU" sz="4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7E3F19D-9D46-1746-B4FC-07CD6E4FB1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82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r="81238"/>
          <a:stretch/>
        </p:blipFill>
        <p:spPr>
          <a:xfrm>
            <a:off x="6409950" y="4780287"/>
            <a:ext cx="1178715" cy="8966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F88640-109E-5447-A837-D85F0DD018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82000"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52134" r="15537"/>
          <a:stretch/>
        </p:blipFill>
        <p:spPr>
          <a:xfrm>
            <a:off x="4552058" y="4780287"/>
            <a:ext cx="2031051" cy="89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72FA50F-FD28-BE49-A4F0-EA77E63FCAD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565"/>
          <a:stretch/>
        </p:blipFill>
        <p:spPr>
          <a:xfrm>
            <a:off x="-57287" y="182265"/>
            <a:ext cx="2958785" cy="6375400"/>
          </a:xfrm>
          <a:prstGeom prst="rect">
            <a:avLst/>
          </a:prstGeom>
        </p:spPr>
      </p:pic>
      <p:sp>
        <p:nvSpPr>
          <p:cNvPr id="11" name="Овал 10">
            <a:extLst>
              <a:ext uri="{FF2B5EF4-FFF2-40B4-BE49-F238E27FC236}">
                <a16:creationId xmlns:a16="http://schemas.microsoft.com/office/drawing/2014/main" id="{89A77AC5-329F-7D4D-A72D-397B3127422D}"/>
              </a:ext>
            </a:extLst>
          </p:cNvPr>
          <p:cNvSpPr/>
          <p:nvPr/>
        </p:nvSpPr>
        <p:spPr>
          <a:xfrm>
            <a:off x="266477" y="986529"/>
            <a:ext cx="2210642" cy="2210642"/>
          </a:xfrm>
          <a:prstGeom prst="ellipse">
            <a:avLst/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Треугольник 7">
            <a:extLst>
              <a:ext uri="{FF2B5EF4-FFF2-40B4-BE49-F238E27FC236}">
                <a16:creationId xmlns:a16="http://schemas.microsoft.com/office/drawing/2014/main" id="{C98AD4D7-028B-414A-8491-31852041F671}"/>
              </a:ext>
            </a:extLst>
          </p:cNvPr>
          <p:cNvSpPr/>
          <p:nvPr/>
        </p:nvSpPr>
        <p:spPr>
          <a:xfrm rot="13458423">
            <a:off x="130731" y="5496389"/>
            <a:ext cx="569835" cy="606325"/>
          </a:xfrm>
          <a:prstGeom prst="triangle">
            <a:avLst>
              <a:gd name="adj" fmla="val 5393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71C83677-2B58-B74F-8CC3-52FDEA2C106A}"/>
              </a:ext>
            </a:extLst>
          </p:cNvPr>
          <p:cNvSpPr/>
          <p:nvPr/>
        </p:nvSpPr>
        <p:spPr>
          <a:xfrm>
            <a:off x="385377" y="2956143"/>
            <a:ext cx="5881170" cy="2843408"/>
          </a:xfrm>
          <a:prstGeom prst="roundRect">
            <a:avLst>
              <a:gd name="adj" fmla="val 7402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39F2C3-4C25-0A40-9F65-E85A2AF5C73A}"/>
              </a:ext>
            </a:extLst>
          </p:cNvPr>
          <p:cNvSpPr txBox="1"/>
          <p:nvPr/>
        </p:nvSpPr>
        <p:spPr>
          <a:xfrm>
            <a:off x="529224" y="3078271"/>
            <a:ext cx="568280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Montserrat" pitchFamily="2" charset="0"/>
                <a:cs typeface="Times New Roman" pitchFamily="18" charset="0"/>
              </a:rPr>
              <a:t>«Россия обладает уникальным, богатейшим природным потенциалом, необходимым для жизнеобеспечения планеты. И задача сохранения биоразнообразия является для нас безусловным приоритетом» </a:t>
            </a:r>
          </a:p>
          <a:p>
            <a:pPr algn="r"/>
            <a:endParaRPr lang="ru-RU" i="1" dirty="0">
              <a:solidFill>
                <a:srgbClr val="002060"/>
              </a:solidFill>
              <a:latin typeface="Montserrat" pitchFamily="2" charset="0"/>
              <a:cs typeface="Times New Roman" pitchFamily="18" charset="0"/>
            </a:endParaRPr>
          </a:p>
          <a:p>
            <a:pPr algn="r"/>
            <a:r>
              <a:rPr lang="ru-RU" sz="1600" i="1" dirty="0">
                <a:solidFill>
                  <a:srgbClr val="002060"/>
                </a:solidFill>
                <a:latin typeface="Montserrat" pitchFamily="2" charset="0"/>
                <a:cs typeface="Times New Roman" pitchFamily="18" charset="0"/>
              </a:rPr>
              <a:t>(из речи на 15-й сессии конференции сторон Конвенции ООН о биологическом разнообразии)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049FC2-DBA1-5141-8ECE-71BF6DB59C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039" y="1094875"/>
            <a:ext cx="1972842" cy="1972842"/>
          </a:xfrm>
          <a:prstGeom prst="ellipse">
            <a:avLst/>
          </a:prstGeom>
          <a:ln>
            <a:noFill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88138B-A755-FE4D-A414-4191B8C3C0BB}"/>
              </a:ext>
            </a:extLst>
          </p:cNvPr>
          <p:cNvSpPr txBox="1"/>
          <p:nvPr/>
        </p:nvSpPr>
        <p:spPr>
          <a:xfrm>
            <a:off x="2620402" y="1627327"/>
            <a:ext cx="21763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292D63"/>
                </a:solidFill>
                <a:latin typeface="Montserrat" pitchFamily="2" charset="0"/>
              </a:rPr>
              <a:t>Президент РФ</a:t>
            </a:r>
          </a:p>
          <a:p>
            <a:r>
              <a:rPr lang="ru-RU" sz="1800" dirty="0">
                <a:solidFill>
                  <a:srgbClr val="292D63"/>
                </a:solidFill>
                <a:latin typeface="Montserrat" pitchFamily="2" charset="0"/>
              </a:rPr>
              <a:t>В.В. Путин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12FE5D9-1916-7A4C-B2FE-9F3DDA0608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 rot="7676980">
            <a:off x="5792077" y="369538"/>
            <a:ext cx="5537200" cy="6375400"/>
          </a:xfrm>
          <a:prstGeom prst="rect">
            <a:avLst/>
          </a:prstGeom>
        </p:spPr>
      </p:pic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06E452CE-044F-5649-A451-195BF11CA838}"/>
              </a:ext>
            </a:extLst>
          </p:cNvPr>
          <p:cNvSpPr/>
          <p:nvPr/>
        </p:nvSpPr>
        <p:spPr>
          <a:xfrm>
            <a:off x="6433068" y="3446320"/>
            <a:ext cx="5569155" cy="1109914"/>
          </a:xfrm>
          <a:prstGeom prst="roundRect">
            <a:avLst>
              <a:gd name="adj" fmla="val 16239"/>
            </a:avLst>
          </a:prstGeom>
          <a:solidFill>
            <a:srgbClr val="40D74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Montserrat" pitchFamily="2" charset="0"/>
              </a:rPr>
              <a:t> </a:t>
            </a:r>
            <a:r>
              <a:rPr lang="ru-RU" b="1" dirty="0">
                <a:latin typeface="Montserrat" pitchFamily="2" charset="0"/>
                <a:cs typeface="Times New Roman" pitchFamily="18" charset="0"/>
              </a:rPr>
              <a:t>Улучшение состояния</a:t>
            </a:r>
          </a:p>
          <a:p>
            <a:pPr algn="ctr"/>
            <a:r>
              <a:rPr lang="ru-RU" b="1" dirty="0">
                <a:latin typeface="Montserrat" pitchFamily="2" charset="0"/>
                <a:cs typeface="Times New Roman" pitchFamily="18" charset="0"/>
              </a:rPr>
              <a:t>окружающей среды</a:t>
            </a:r>
            <a:endParaRPr lang="ru-RU" b="1" dirty="0">
              <a:solidFill>
                <a:srgbClr val="FF0000"/>
              </a:solidFill>
              <a:latin typeface="Montserrat" pitchFamily="2" charset="0"/>
              <a:cs typeface="Times New Roman" pitchFamily="18" charset="0"/>
            </a:endParaRP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2802EE5A-365A-8E47-9D1C-540CBDB31712}"/>
              </a:ext>
            </a:extLst>
          </p:cNvPr>
          <p:cNvSpPr/>
          <p:nvPr/>
        </p:nvSpPr>
        <p:spPr>
          <a:xfrm>
            <a:off x="6439965" y="4726101"/>
            <a:ext cx="5647532" cy="1736613"/>
          </a:xfrm>
          <a:prstGeom prst="roundRect">
            <a:avLst>
              <a:gd name="adj" fmla="val 17368"/>
            </a:avLst>
          </a:prstGeom>
          <a:solidFill>
            <a:srgbClr val="40D74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Montserrat" pitchFamily="2" charset="0"/>
                <a:cs typeface="Times New Roman" pitchFamily="18" charset="0"/>
              </a:rPr>
              <a:t>Создание и развитие</a:t>
            </a:r>
          </a:p>
          <a:p>
            <a:pPr algn="ctr"/>
            <a:r>
              <a:rPr lang="ru-RU" b="1" dirty="0">
                <a:latin typeface="Montserrat" pitchFamily="2" charset="0"/>
                <a:cs typeface="Times New Roman" pitchFamily="18" charset="0"/>
              </a:rPr>
              <a:t>научно-образовательных центров</a:t>
            </a:r>
          </a:p>
          <a:p>
            <a:pPr algn="ctr"/>
            <a:r>
              <a:rPr lang="ru-RU" b="1" dirty="0">
                <a:latin typeface="Montserrat" pitchFamily="2" charset="0"/>
                <a:cs typeface="Times New Roman" pitchFamily="18" charset="0"/>
              </a:rPr>
              <a:t>и лабораторий, осуществляющих исследования в области экологического развития РФ</a:t>
            </a:r>
            <a:r>
              <a:rPr lang="ru-RU" b="1" dirty="0">
                <a:latin typeface="Montserrat" pitchFamily="2" charset="0"/>
              </a:rPr>
              <a:t> </a:t>
            </a:r>
            <a:endParaRPr lang="ru-RU" b="1" dirty="0">
              <a:solidFill>
                <a:srgbClr val="FF0000"/>
              </a:solidFill>
              <a:latin typeface="Montserrat" pitchFamily="2" charset="0"/>
            </a:endParaRP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30383DEB-BE35-334E-92EE-3809AB47D3B2}"/>
              </a:ext>
            </a:extLst>
          </p:cNvPr>
          <p:cNvSpPr/>
          <p:nvPr/>
        </p:nvSpPr>
        <p:spPr>
          <a:xfrm>
            <a:off x="6385447" y="2124287"/>
            <a:ext cx="5580778" cy="1109914"/>
          </a:xfrm>
          <a:prstGeom prst="roundRect">
            <a:avLst>
              <a:gd name="adj" fmla="val 13982"/>
            </a:avLst>
          </a:prstGeom>
          <a:solidFill>
            <a:srgbClr val="40D74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Montserrat" pitchFamily="2" charset="0"/>
              </a:rPr>
              <a:t>Обеспечение экологической безопасности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52BEFC5-1992-3243-99E9-4097DD48D5DC}"/>
              </a:ext>
            </a:extLst>
          </p:cNvPr>
          <p:cNvSpPr/>
          <p:nvPr/>
        </p:nvSpPr>
        <p:spPr>
          <a:xfrm>
            <a:off x="6507164" y="1181840"/>
            <a:ext cx="53927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92D63"/>
                </a:solidFill>
                <a:latin typeface="Montserrat" pitchFamily="2" charset="0"/>
              </a:rPr>
              <a:t>Приоритеты </a:t>
            </a:r>
          </a:p>
          <a:p>
            <a:pPr algn="ctr"/>
            <a:r>
              <a:rPr lang="ru-RU" sz="2400" b="1" dirty="0">
                <a:solidFill>
                  <a:srgbClr val="292D63"/>
                </a:solidFill>
                <a:latin typeface="Montserrat" pitchFamily="2" charset="0"/>
              </a:rPr>
              <a:t>экологического развития РФ *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Треугольник 15">
            <a:extLst>
              <a:ext uri="{FF2B5EF4-FFF2-40B4-BE49-F238E27FC236}">
                <a16:creationId xmlns:a16="http://schemas.microsoft.com/office/drawing/2014/main" id="{3C4A4248-197A-0644-94EA-420635276786}"/>
              </a:ext>
            </a:extLst>
          </p:cNvPr>
          <p:cNvSpPr/>
          <p:nvPr/>
        </p:nvSpPr>
        <p:spPr>
          <a:xfrm rot="7753521">
            <a:off x="11572424" y="2859232"/>
            <a:ext cx="569835" cy="606325"/>
          </a:xfrm>
          <a:prstGeom prst="triangle">
            <a:avLst>
              <a:gd name="adj" fmla="val 53930"/>
            </a:avLst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Треугольник 16">
            <a:extLst>
              <a:ext uri="{FF2B5EF4-FFF2-40B4-BE49-F238E27FC236}">
                <a16:creationId xmlns:a16="http://schemas.microsoft.com/office/drawing/2014/main" id="{6BC782EE-4FEC-2D44-BA1A-087D5C88A0F5}"/>
              </a:ext>
            </a:extLst>
          </p:cNvPr>
          <p:cNvSpPr/>
          <p:nvPr/>
        </p:nvSpPr>
        <p:spPr>
          <a:xfrm rot="7753521">
            <a:off x="11560974" y="4115762"/>
            <a:ext cx="569835" cy="606325"/>
          </a:xfrm>
          <a:prstGeom prst="triangle">
            <a:avLst>
              <a:gd name="adj" fmla="val 53930"/>
            </a:avLst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Треугольник 17">
            <a:extLst>
              <a:ext uri="{FF2B5EF4-FFF2-40B4-BE49-F238E27FC236}">
                <a16:creationId xmlns:a16="http://schemas.microsoft.com/office/drawing/2014/main" id="{2A0B1191-9FDA-384A-9A37-ADA85043271C}"/>
              </a:ext>
            </a:extLst>
          </p:cNvPr>
          <p:cNvSpPr/>
          <p:nvPr/>
        </p:nvSpPr>
        <p:spPr>
          <a:xfrm rot="7753521">
            <a:off x="11708240" y="6035951"/>
            <a:ext cx="569835" cy="606325"/>
          </a:xfrm>
          <a:prstGeom prst="triangle">
            <a:avLst>
              <a:gd name="adj" fmla="val 53930"/>
            </a:avLst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71250E-A72B-AD4E-B5C0-213386FDF386}"/>
              </a:ext>
            </a:extLst>
          </p:cNvPr>
          <p:cNvSpPr txBox="1"/>
          <p:nvPr/>
        </p:nvSpPr>
        <p:spPr>
          <a:xfrm>
            <a:off x="-638559" y="6473155"/>
            <a:ext cx="130467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bg1">
                    <a:lumMod val="50000"/>
                  </a:schemeClr>
                </a:solidFill>
              </a:rPr>
              <a:t>*Указ Президента Российской Федерации от 8 февраля 2021 года №76  «О мерах по реализации государственной научно-технической политики в области экологического развития Российской Федерации</a:t>
            </a:r>
          </a:p>
          <a:p>
            <a:pPr algn="ctr"/>
            <a:r>
              <a:rPr lang="ru-RU" sz="1000" dirty="0">
                <a:solidFill>
                  <a:schemeClr val="bg1">
                    <a:lumMod val="50000"/>
                  </a:schemeClr>
                </a:solidFill>
              </a:rPr>
              <a:t>и климатических изменений»</a:t>
            </a:r>
          </a:p>
          <a:p>
            <a:r>
              <a:rPr lang="ru-RU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CAF03C-2A4E-6248-A949-371430EEF6E1}"/>
              </a:ext>
            </a:extLst>
          </p:cNvPr>
          <p:cNvSpPr txBox="1"/>
          <p:nvPr/>
        </p:nvSpPr>
        <p:spPr>
          <a:xfrm>
            <a:off x="415648" y="282019"/>
            <a:ext cx="11586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92D63"/>
                </a:solidFill>
                <a:latin typeface="Montserrat" pitchFamily="2" charset="0"/>
              </a:rPr>
              <a:t>«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Montserrat" pitchFamily="2" charset="0"/>
              </a:rPr>
              <a:t>БОТАНИЧЕСКИЕ САДЫ – РЕЗЕРВАТЫ МИРОВОГО БИОРАЗНООБРАЗИЯ»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9363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>
            <a:extLst>
              <a:ext uri="{FF2B5EF4-FFF2-40B4-BE49-F238E27FC236}">
                <a16:creationId xmlns:a16="http://schemas.microsoft.com/office/drawing/2014/main" id="{287B44C1-7779-0F4F-9EA8-4B7434C792CF}"/>
              </a:ext>
            </a:extLst>
          </p:cNvPr>
          <p:cNvSpPr/>
          <p:nvPr/>
        </p:nvSpPr>
        <p:spPr>
          <a:xfrm>
            <a:off x="7732809" y="2617220"/>
            <a:ext cx="4077477" cy="4113530"/>
          </a:xfrm>
          <a:prstGeom prst="ellipse">
            <a:avLst/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D140267-F714-D14E-B3CC-DDDEF23EA1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 rot="7676980">
            <a:off x="8092111" y="-59858"/>
            <a:ext cx="5537200" cy="6375400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C2ADF7F7-3E65-8B43-9AFA-43AB661869F0}"/>
              </a:ext>
            </a:extLst>
          </p:cNvPr>
          <p:cNvSpPr/>
          <p:nvPr/>
        </p:nvSpPr>
        <p:spPr>
          <a:xfrm>
            <a:off x="459113" y="1465740"/>
            <a:ext cx="3583047" cy="340044"/>
          </a:xfrm>
          <a:prstGeom prst="roundRect">
            <a:avLst>
              <a:gd name="adj" fmla="val 13982"/>
            </a:avLst>
          </a:prstGeom>
          <a:solidFill>
            <a:srgbClr val="40D74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atin typeface="Montserrat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6658FE-8FAF-F041-B83B-A34376E29DEB}"/>
              </a:ext>
            </a:extLst>
          </p:cNvPr>
          <p:cNvSpPr txBox="1"/>
          <p:nvPr/>
        </p:nvSpPr>
        <p:spPr>
          <a:xfrm>
            <a:off x="459114" y="1451095"/>
            <a:ext cx="111777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Montserrat" pitchFamily="2" charset="0"/>
              </a:rPr>
              <a:t>Детский ботанический сад  </a:t>
            </a:r>
            <a:r>
              <a:rPr lang="ru-RU" dirty="0">
                <a:solidFill>
                  <a:srgbClr val="002060"/>
                </a:solidFill>
                <a:latin typeface="Montserrat" pitchFamily="2" charset="0"/>
              </a:rPr>
              <a:t>– это подразделение образовательной организации, имеющее обособленную территорию, на которой с просветительской, образовательной,</a:t>
            </a:r>
          </a:p>
          <a:p>
            <a:r>
              <a:rPr lang="ru-RU" dirty="0">
                <a:solidFill>
                  <a:srgbClr val="002060"/>
                </a:solidFill>
                <a:latin typeface="Montserrat" pitchFamily="2" charset="0"/>
              </a:rPr>
              <a:t>а также научно-исследовательской целями культивируются, изучаются</a:t>
            </a:r>
          </a:p>
          <a:p>
            <a:r>
              <a:rPr lang="ru-RU" dirty="0">
                <a:solidFill>
                  <a:srgbClr val="002060"/>
                </a:solidFill>
                <a:latin typeface="Montserrat" pitchFamily="2" charset="0"/>
              </a:rPr>
              <a:t>и демонстрируются коллекции живых растений из разных частей света</a:t>
            </a:r>
          </a:p>
          <a:p>
            <a:r>
              <a:rPr lang="ru-RU" dirty="0">
                <a:solidFill>
                  <a:srgbClr val="002060"/>
                </a:solidFill>
                <a:latin typeface="Montserrat" pitchFamily="2" charset="0"/>
              </a:rPr>
              <a:t>и различных природно-климатических зон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D8C2D9-1A74-434B-B19D-1BEFC42B82EE}"/>
              </a:ext>
            </a:extLst>
          </p:cNvPr>
          <p:cNvSpPr txBox="1"/>
          <p:nvPr/>
        </p:nvSpPr>
        <p:spPr>
          <a:xfrm>
            <a:off x="459113" y="3929578"/>
            <a:ext cx="6876115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Montserrat" pitchFamily="2" charset="0"/>
              </a:rPr>
              <a:t>Сохранение, изучение и обогащение генофонда растений природной и культурной флоры, проведение образовательной и научно-просветительской работы в области ботаники и охраны растительного мира с обучающимися, повышения уровня естественнонаучной грамотности подрастающего поколения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E71250E-A72B-AD4E-B5C0-213386FDF386}"/>
              </a:ext>
            </a:extLst>
          </p:cNvPr>
          <p:cNvSpPr txBox="1"/>
          <p:nvPr/>
        </p:nvSpPr>
        <p:spPr>
          <a:xfrm>
            <a:off x="206913" y="127250"/>
            <a:ext cx="11430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92D63"/>
                </a:solidFill>
                <a:latin typeface="Montserrat" pitchFamily="2" charset="0"/>
              </a:rPr>
              <a:t>ДЕТСКИЙ БОТАНИЧЕСКИЙ САД –</a:t>
            </a:r>
          </a:p>
          <a:p>
            <a:pPr algn="ctr"/>
            <a:r>
              <a:rPr lang="ru-RU" sz="2400" b="1" dirty="0">
                <a:solidFill>
                  <a:srgbClr val="292D63"/>
                </a:solidFill>
                <a:latin typeface="Montserrat" pitchFamily="2" charset="0"/>
              </a:rPr>
              <a:t>НОВЫЙ ФОРМАТ ОБРАЗОВАТЕЛЬНОЙ ИНФРАСТРУКТУРЫ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/>
          <a:srcRect l="16829" r="16829"/>
          <a:stretch/>
        </p:blipFill>
        <p:spPr bwMode="auto">
          <a:xfrm>
            <a:off x="7835361" y="2739822"/>
            <a:ext cx="3870887" cy="3870887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3C6CD917-D30A-DD4A-9641-5BEC34756266}"/>
              </a:ext>
            </a:extLst>
          </p:cNvPr>
          <p:cNvSpPr/>
          <p:nvPr/>
        </p:nvSpPr>
        <p:spPr>
          <a:xfrm>
            <a:off x="485752" y="3330407"/>
            <a:ext cx="898668" cy="340044"/>
          </a:xfrm>
          <a:prstGeom prst="roundRect">
            <a:avLst>
              <a:gd name="adj" fmla="val 13982"/>
            </a:avLst>
          </a:prstGeom>
          <a:solidFill>
            <a:srgbClr val="40D74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Montserrat" pitchFamily="2" charset="0"/>
              </a:rPr>
              <a:t>Цель</a:t>
            </a:r>
          </a:p>
        </p:txBody>
      </p:sp>
    </p:spTree>
    <p:extLst>
      <p:ext uri="{BB962C8B-B14F-4D97-AF65-F5344CB8AC3E}">
        <p14:creationId xmlns:p14="http://schemas.microsoft.com/office/powerpoint/2010/main" val="2610932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4F246A6-BCD3-794D-943F-FD59933D2E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 rot="7676980">
            <a:off x="6598442" y="-473220"/>
            <a:ext cx="5537200" cy="6375400"/>
          </a:xfrm>
          <a:prstGeom prst="rect">
            <a:avLst/>
          </a:prstGeom>
        </p:spPr>
      </p:pic>
      <p:sp>
        <p:nvSpPr>
          <p:cNvPr id="17" name="Овал 16">
            <a:extLst>
              <a:ext uri="{FF2B5EF4-FFF2-40B4-BE49-F238E27FC236}">
                <a16:creationId xmlns:a16="http://schemas.microsoft.com/office/drawing/2014/main" id="{A5F406C6-D547-9344-8016-0BB30F550F5A}"/>
              </a:ext>
            </a:extLst>
          </p:cNvPr>
          <p:cNvSpPr/>
          <p:nvPr/>
        </p:nvSpPr>
        <p:spPr>
          <a:xfrm>
            <a:off x="7834668" y="1452409"/>
            <a:ext cx="4077477" cy="4113530"/>
          </a:xfrm>
          <a:prstGeom prst="ellipse">
            <a:avLst/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23927" y="243697"/>
            <a:ext cx="96536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292D63"/>
                </a:solidFill>
                <a:latin typeface="Montserrat" pitchFamily="2" charset="0"/>
              </a:rPr>
              <a:t>СЕТЬ ДЕТСКИХ БОТАНИЧЕСКИХ САДОВ РОССИИ* </a:t>
            </a:r>
          </a:p>
          <a:p>
            <a:r>
              <a:rPr lang="ru-RU" sz="2200" dirty="0">
                <a:solidFill>
                  <a:srgbClr val="292D63"/>
                </a:solidFill>
                <a:latin typeface="Montserrat" pitchFamily="2" charset="0"/>
              </a:rPr>
              <a:t>(создана при ФГБОУ ДО ФЦДО в 2021 г.)</a:t>
            </a:r>
            <a:endParaRPr lang="ru-RU" sz="2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8930" y="6348324"/>
            <a:ext cx="116899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Montserrat" pitchFamily="2" charset="0"/>
              </a:rPr>
              <a:t>*Приказ ФГБОУ ДО ФЦДО № 03-221-21 от 23.11.2021 г.) в соответствии с резолюцией </a:t>
            </a:r>
            <a:r>
              <a:rPr lang="en-US" sz="1000" dirty="0">
                <a:solidFill>
                  <a:schemeClr val="bg1">
                    <a:lumMod val="50000"/>
                  </a:schemeClr>
                </a:solidFill>
                <a:latin typeface="Montserrat" pitchFamily="2" charset="0"/>
              </a:rPr>
              <a:t>I </a:t>
            </a:r>
            <a:r>
              <a:rPr lang="ru-RU" sz="1000" dirty="0">
                <a:solidFill>
                  <a:schemeClr val="bg1">
                    <a:lumMod val="50000"/>
                  </a:schemeClr>
                </a:solidFill>
                <a:latin typeface="Montserrat" pitchFamily="2" charset="0"/>
              </a:rPr>
              <a:t>всероссийского координационного совещания «Формирование сети детских ботанических садов России: концепция, методические подходы, воплощение») </a:t>
            </a:r>
            <a:endParaRPr lang="ru-RU" sz="1000" dirty="0">
              <a:solidFill>
                <a:schemeClr val="bg1">
                  <a:lumMod val="5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/>
        </p:blipFill>
        <p:spPr>
          <a:xfrm>
            <a:off x="7953743" y="1589511"/>
            <a:ext cx="3839325" cy="3839325"/>
          </a:xfrm>
          <a:prstGeom prst="ellipse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4CBAB68-4EB9-6C4C-A7A7-E50D4CE36974}"/>
              </a:ext>
            </a:extLst>
          </p:cNvPr>
          <p:cNvSpPr txBox="1"/>
          <p:nvPr/>
        </p:nvSpPr>
        <p:spPr>
          <a:xfrm>
            <a:off x="398930" y="1799665"/>
            <a:ext cx="707078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93688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Организационное и программно-методическое сопровождение </a:t>
            </a:r>
            <a:r>
              <a:rPr lang="ru-RU" sz="1600" dirty="0">
                <a:solidFill>
                  <a:srgbClr val="002060"/>
                </a:solidFill>
                <a:latin typeface="Montserrat" pitchFamily="2" charset="0"/>
              </a:rPr>
              <a:t>деятельности детских ботанических садов Российской Федерации</a:t>
            </a:r>
          </a:p>
          <a:p>
            <a:pPr marL="293688" indent="-285750">
              <a:buFont typeface="Wingdings" pitchFamily="2" charset="2"/>
              <a:buChar char="ü"/>
            </a:pPr>
            <a:endParaRPr lang="ru-RU" sz="1600" dirty="0">
              <a:solidFill>
                <a:srgbClr val="002060"/>
              </a:solidFill>
              <a:latin typeface="Montserrat" pitchFamily="2" charset="0"/>
            </a:endParaRPr>
          </a:p>
          <a:p>
            <a:pPr marL="293688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Развитие исследований и разработка методических рекомендаций </a:t>
            </a:r>
            <a:r>
              <a:rPr lang="ru-RU" sz="1600" dirty="0">
                <a:solidFill>
                  <a:srgbClr val="002060"/>
                </a:solidFill>
                <a:latin typeface="Montserrat" pitchFamily="2" charset="0"/>
              </a:rPr>
              <a:t>в области интродукции и акклиматизации растений, увеличение разнообразия растительных ресурсов, сохранения генофонда природной и культурной флоры</a:t>
            </a:r>
          </a:p>
          <a:p>
            <a:pPr marL="293688" indent="-285750">
              <a:buFont typeface="Wingdings" pitchFamily="2" charset="2"/>
              <a:buChar char="ü"/>
            </a:pPr>
            <a:endParaRPr lang="ru-RU" sz="1600" dirty="0">
              <a:solidFill>
                <a:srgbClr val="002060"/>
              </a:solidFill>
              <a:latin typeface="Montserrat" pitchFamily="2" charset="0"/>
            </a:endParaRPr>
          </a:p>
          <a:p>
            <a:pPr marL="293688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Координация приоритетных направлений деятельности детских ботанических садов </a:t>
            </a:r>
            <a:r>
              <a:rPr lang="ru-RU" sz="1600" dirty="0">
                <a:solidFill>
                  <a:srgbClr val="002060"/>
                </a:solidFill>
                <a:latin typeface="Montserrat" pitchFamily="2" charset="0"/>
              </a:rPr>
              <a:t>и создание условий для развития межрегионального сотрудничества  и обмена опытом между членами Сети детских ботанических садов Российской Федерации</a:t>
            </a:r>
          </a:p>
          <a:p>
            <a:pPr marL="293688" indent="-285750">
              <a:buFont typeface="Wingdings" pitchFamily="2" charset="2"/>
              <a:buChar char="ü"/>
            </a:pPr>
            <a:endParaRPr lang="ru-RU" sz="1600" dirty="0">
              <a:solidFill>
                <a:srgbClr val="002060"/>
              </a:solidFill>
              <a:latin typeface="Montserrat" pitchFamily="2" charset="0"/>
            </a:endParaRPr>
          </a:p>
          <a:p>
            <a:pPr marL="293688" indent="-285750">
              <a:buFont typeface="Wingdings" pitchFamily="2" charset="2"/>
              <a:buChar char="ü"/>
            </a:pPr>
            <a:r>
              <a:rPr lang="ru-RU" sz="1600" b="1" dirty="0">
                <a:solidFill>
                  <a:srgbClr val="002060"/>
                </a:solidFill>
                <a:latin typeface="Montserrat" pitchFamily="2" charset="0"/>
              </a:rPr>
              <a:t>Организация обмена продуктами профессиональной деятельности </a:t>
            </a:r>
            <a:r>
              <a:rPr lang="ru-RU" sz="1600" dirty="0">
                <a:solidFill>
                  <a:srgbClr val="002060"/>
                </a:solidFill>
                <a:latin typeface="Montserrat" pitchFamily="2" charset="0"/>
              </a:rPr>
              <a:t>детских ботанических садов.</a:t>
            </a:r>
          </a:p>
        </p:txBody>
      </p:sp>
      <p:sp>
        <p:nvSpPr>
          <p:cNvPr id="15" name="Скругленный прямоугольник 14">
            <a:extLst>
              <a:ext uri="{FF2B5EF4-FFF2-40B4-BE49-F238E27FC236}">
                <a16:creationId xmlns:a16="http://schemas.microsoft.com/office/drawing/2014/main" id="{31D091D3-E7C2-B446-B046-CC1452DA1115}"/>
              </a:ext>
            </a:extLst>
          </p:cNvPr>
          <p:cNvSpPr/>
          <p:nvPr/>
        </p:nvSpPr>
        <p:spPr>
          <a:xfrm>
            <a:off x="323927" y="1249468"/>
            <a:ext cx="1266136" cy="340044"/>
          </a:xfrm>
          <a:prstGeom prst="roundRect">
            <a:avLst>
              <a:gd name="adj" fmla="val 13982"/>
            </a:avLst>
          </a:prstGeom>
          <a:solidFill>
            <a:srgbClr val="40D74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Montserrat" pitchFamily="2" charset="0"/>
              </a:rPr>
              <a:t>Задачи</a:t>
            </a:r>
          </a:p>
        </p:txBody>
      </p:sp>
    </p:spTree>
    <p:extLst>
      <p:ext uri="{BB962C8B-B14F-4D97-AF65-F5344CB8AC3E}">
        <p14:creationId xmlns:p14="http://schemas.microsoft.com/office/powerpoint/2010/main" val="2052655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448D349A-CC3D-124D-92F2-FEC2156BC5D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 rot="3099430">
            <a:off x="-2889701" y="-1652102"/>
            <a:ext cx="5537200" cy="6375400"/>
          </a:xfrm>
          <a:prstGeom prst="rect">
            <a:avLst/>
          </a:prstGeom>
        </p:spPr>
      </p:pic>
      <p:sp>
        <p:nvSpPr>
          <p:cNvPr id="30" name="Овал 29">
            <a:extLst>
              <a:ext uri="{FF2B5EF4-FFF2-40B4-BE49-F238E27FC236}">
                <a16:creationId xmlns:a16="http://schemas.microsoft.com/office/drawing/2014/main" id="{C6ABC6EA-0D47-974D-B046-44934B0B38B2}"/>
              </a:ext>
            </a:extLst>
          </p:cNvPr>
          <p:cNvSpPr/>
          <p:nvPr/>
        </p:nvSpPr>
        <p:spPr>
          <a:xfrm>
            <a:off x="9202461" y="1776641"/>
            <a:ext cx="2005683" cy="2005683"/>
          </a:xfrm>
          <a:prstGeom prst="ellipse">
            <a:avLst/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35E98E-FFFE-C743-B5FE-9FA1B838569F}"/>
              </a:ext>
            </a:extLst>
          </p:cNvPr>
          <p:cNvSpPr txBox="1"/>
          <p:nvPr/>
        </p:nvSpPr>
        <p:spPr>
          <a:xfrm>
            <a:off x="1401536" y="632439"/>
            <a:ext cx="93037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39AA35"/>
                </a:solidFill>
                <a:latin typeface="Montserrat" pitchFamily="2" charset="0"/>
              </a:rPr>
              <a:t>УЧАСТНИКИ СЕТИ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1E9049A-C5A4-2444-9863-906AA65C50C1}"/>
              </a:ext>
            </a:extLst>
          </p:cNvPr>
          <p:cNvSpPr/>
          <p:nvPr/>
        </p:nvSpPr>
        <p:spPr>
          <a:xfrm>
            <a:off x="1093833" y="1776641"/>
            <a:ext cx="2005683" cy="2005683"/>
          </a:xfrm>
          <a:prstGeom prst="ellipse">
            <a:avLst/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5B963A2-BFD5-1247-8C7C-C4AF0BA5F3F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063" y="1811766"/>
            <a:ext cx="1902597" cy="1902597"/>
          </a:xfrm>
          <a:prstGeom prst="ellipse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AD470CC-CA8A-BC4A-8AE3-E58D77BB47FB}"/>
              </a:ext>
            </a:extLst>
          </p:cNvPr>
          <p:cNvSpPr txBox="1"/>
          <p:nvPr/>
        </p:nvSpPr>
        <p:spPr>
          <a:xfrm>
            <a:off x="491902" y="3896590"/>
            <a:ext cx="3209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ontserrat" pitchFamily="2" charset="0"/>
              </a:rPr>
              <a:t>ИНИЦИАТОР, КООРДИНАТОР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ABF1C4-D21E-1441-872A-9B7CA33C2198}"/>
              </a:ext>
            </a:extLst>
          </p:cNvPr>
          <p:cNvSpPr txBox="1"/>
          <p:nvPr/>
        </p:nvSpPr>
        <p:spPr>
          <a:xfrm>
            <a:off x="491842" y="4761256"/>
            <a:ext cx="32096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002060"/>
                </a:solidFill>
                <a:latin typeface="Montserrat" pitchFamily="2" charset="0"/>
              </a:rPr>
              <a:t>ФГБОУ ДО ФЦДО – инновационная площадка РАО</a:t>
            </a:r>
            <a:endParaRPr lang="ru-RU" dirty="0">
              <a:solidFill>
                <a:srgbClr val="002060"/>
              </a:solidFill>
              <a:latin typeface="Montserrat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92441D4-FE1D-1D43-9A5E-8116654E4EC6}"/>
              </a:ext>
            </a:extLst>
          </p:cNvPr>
          <p:cNvSpPr txBox="1"/>
          <p:nvPr/>
        </p:nvSpPr>
        <p:spPr>
          <a:xfrm>
            <a:off x="8674589" y="4061916"/>
            <a:ext cx="30600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>
                <a:solidFill>
                  <a:srgbClr val="002060"/>
                </a:solidFill>
                <a:latin typeface="Montserrat" pitchFamily="2" charset="0"/>
              </a:rPr>
              <a:t>ЭКСПЕРТЫ ПО РАЗВИТИЮ СЕТИ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EC9DDA4-E5F3-FD43-AC83-16ED3790B3FE}"/>
              </a:ext>
            </a:extLst>
          </p:cNvPr>
          <p:cNvSpPr txBox="1"/>
          <p:nvPr/>
        </p:nvSpPr>
        <p:spPr>
          <a:xfrm>
            <a:off x="8615385" y="4769802"/>
            <a:ext cx="32096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Montserrat" pitchFamily="2" charset="0"/>
              </a:rPr>
              <a:t>Группа при Научном бюро ФГБОУ ДО ФЦДО</a:t>
            </a:r>
          </a:p>
        </p:txBody>
      </p:sp>
      <p:pic>
        <p:nvPicPr>
          <p:cNvPr id="38" name="Рисунок 37" descr="Рукопожатие">
            <a:extLst>
              <a:ext uri="{FF2B5EF4-FFF2-40B4-BE49-F238E27FC236}">
                <a16:creationId xmlns:a16="http://schemas.microsoft.com/office/drawing/2014/main" id="{52AF0948-BCFB-FB47-911D-C3979D12F0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394788" y="2073937"/>
            <a:ext cx="1580147" cy="158014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45516" y="4769802"/>
            <a:ext cx="44849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Montserrat" pitchFamily="2" charset="0"/>
              </a:rPr>
              <a:t>Образовательные организации разных типов и видов, имеющие или желающие создать детские ботанические сады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92441D4-FE1D-1D43-9A5E-8116654E4EC6}"/>
              </a:ext>
            </a:extLst>
          </p:cNvPr>
          <p:cNvSpPr txBox="1"/>
          <p:nvPr/>
        </p:nvSpPr>
        <p:spPr>
          <a:xfrm>
            <a:off x="3986401" y="3992634"/>
            <a:ext cx="42191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noProof="0" dirty="0">
                <a:solidFill>
                  <a:srgbClr val="002060"/>
                </a:solidFill>
                <a:latin typeface="Montserrat" pitchFamily="2" charset="0"/>
              </a:rPr>
              <a:t>ДЕТСКИЕ БОТАНИЧЕСКИЕ САДЫ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ontserrat" pitchFamily="2" charset="0"/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F171DC15-A93A-0E47-B831-A4EC13ED3041}"/>
              </a:ext>
            </a:extLst>
          </p:cNvPr>
          <p:cNvSpPr/>
          <p:nvPr/>
        </p:nvSpPr>
        <p:spPr>
          <a:xfrm>
            <a:off x="5093677" y="1790588"/>
            <a:ext cx="2005683" cy="2005683"/>
          </a:xfrm>
          <a:prstGeom prst="ellipse">
            <a:avLst/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" name="Рисунок 27" descr="Школа">
            <a:extLst>
              <a:ext uri="{FF2B5EF4-FFF2-40B4-BE49-F238E27FC236}">
                <a16:creationId xmlns:a16="http://schemas.microsoft.com/office/drawing/2014/main" id="{04B083E1-9B10-C542-BDE8-B4CEC175F6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5330957" y="1989223"/>
            <a:ext cx="1514032" cy="1514032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AA4B49C-3987-C04A-9A3F-700BB603B59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 rot="3099430">
            <a:off x="8048915" y="2868624"/>
            <a:ext cx="5537200" cy="63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5030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>
            <a:extLst>
              <a:ext uri="{FF2B5EF4-FFF2-40B4-BE49-F238E27FC236}">
                <a16:creationId xmlns:a16="http://schemas.microsoft.com/office/drawing/2014/main" id="{A5F406C6-D547-9344-8016-0BB30F550F5A}"/>
              </a:ext>
            </a:extLst>
          </p:cNvPr>
          <p:cNvSpPr/>
          <p:nvPr/>
        </p:nvSpPr>
        <p:spPr>
          <a:xfrm>
            <a:off x="7754934" y="1730188"/>
            <a:ext cx="4168978" cy="3816770"/>
          </a:xfrm>
          <a:prstGeom prst="ellipse">
            <a:avLst/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7047F5A-C3C1-E448-B563-2A52E7BEE40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 rot="7676980">
            <a:off x="8857372" y="186775"/>
            <a:ext cx="5537200" cy="6375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E5280A-4190-8B45-B6EB-9DF069D95CF1}"/>
              </a:ext>
            </a:extLst>
          </p:cNvPr>
          <p:cNvSpPr txBox="1"/>
          <p:nvPr/>
        </p:nvSpPr>
        <p:spPr>
          <a:xfrm>
            <a:off x="2491712" y="622037"/>
            <a:ext cx="83187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Montserrat" pitchFamily="2" charset="0"/>
              </a:rPr>
              <a:t>ИНИЦИАТОР И КООРДИНАТОР СЕТИ</a:t>
            </a:r>
          </a:p>
          <a:p>
            <a:r>
              <a:rPr lang="ru-RU" sz="2400" b="1" dirty="0">
                <a:solidFill>
                  <a:srgbClr val="3AAA35"/>
                </a:solidFill>
                <a:latin typeface="Montserrat" pitchFamily="2" charset="0"/>
              </a:rPr>
              <a:t>ФГБОУ ДО ФЦДО МИНПРОСВЕЩЕНИЯ РОССИИ</a:t>
            </a:r>
            <a:endParaRPr lang="ru-RU" sz="2400" dirty="0">
              <a:latin typeface="Montserrat" pitchFamily="2" charset="0"/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7204D0FE-D080-D943-8868-1334F78DA65F}"/>
              </a:ext>
            </a:extLst>
          </p:cNvPr>
          <p:cNvSpPr/>
          <p:nvPr/>
        </p:nvSpPr>
        <p:spPr>
          <a:xfrm>
            <a:off x="313787" y="180401"/>
            <a:ext cx="2005683" cy="2005683"/>
          </a:xfrm>
          <a:prstGeom prst="ellipse">
            <a:avLst/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106CB5D-940D-2546-99D3-A70846C28DF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017" y="229739"/>
            <a:ext cx="1902597" cy="1902597"/>
          </a:xfrm>
          <a:prstGeom prst="ellipse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8BE6AF0-C7BB-CD4F-A6DD-1120406412F4}"/>
              </a:ext>
            </a:extLst>
          </p:cNvPr>
          <p:cNvSpPr txBox="1"/>
          <p:nvPr/>
        </p:nvSpPr>
        <p:spPr>
          <a:xfrm>
            <a:off x="433427" y="2990409"/>
            <a:ext cx="680403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00" b="1" dirty="0">
                <a:solidFill>
                  <a:srgbClr val="292D63"/>
                </a:solidFill>
                <a:latin typeface="Montserrat" pitchFamily="2" charset="0"/>
              </a:rPr>
              <a:t>Федеральным ресурсным центром </a:t>
            </a: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по развитию дополнительного образования детей естественнонаучной направленности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>
                <a:solidFill>
                  <a:srgbClr val="292D63"/>
                </a:solidFill>
                <a:latin typeface="Montserrat" pitchFamily="2" charset="0"/>
              </a:rPr>
              <a:t>Оператором федеральной сети Экостанций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b="1" dirty="0">
                <a:solidFill>
                  <a:srgbClr val="292D63"/>
                </a:solidFill>
                <a:latin typeface="Montserrat" pitchFamily="2" charset="0"/>
              </a:rPr>
              <a:t>Инновационной площадкой РАО (с 2020 г.) </a:t>
            </a: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по реализации приоритетных экологических проектов и инициатив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467611" y="5024308"/>
            <a:ext cx="757315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457200">
              <a:buClr>
                <a:srgbClr val="002060"/>
              </a:buClr>
              <a:buSzPct val="80000"/>
              <a:buFont typeface="Wingdings" pitchFamily="2" charset="2"/>
              <a:buChar char="ü"/>
              <a:defRPr/>
            </a:pPr>
            <a:r>
              <a:rPr lang="ru-RU" sz="1400" dirty="0">
                <a:solidFill>
                  <a:srgbClr val="002060"/>
                </a:solidFill>
                <a:latin typeface="Montserrat" pitchFamily="2" charset="0"/>
              </a:rPr>
              <a:t>Общая </a:t>
            </a:r>
            <a:r>
              <a:rPr lang="ru-RU" sz="1400" b="1" dirty="0">
                <a:solidFill>
                  <a:srgbClr val="002060"/>
                </a:solidFill>
                <a:latin typeface="Montserrat" pitchFamily="2" charset="0"/>
              </a:rPr>
              <a:t>координация членов </a:t>
            </a:r>
            <a:r>
              <a:rPr lang="ru-RU" sz="1400" dirty="0">
                <a:solidFill>
                  <a:srgbClr val="002060"/>
                </a:solidFill>
                <a:latin typeface="Montserrat" pitchFamily="2" charset="0"/>
              </a:rPr>
              <a:t>Сети детских ботанических садов</a:t>
            </a:r>
          </a:p>
          <a:p>
            <a:pPr marL="285750" lvl="0" indent="-285750" defTabSz="457200">
              <a:buClr>
                <a:srgbClr val="002060"/>
              </a:buClr>
              <a:buSzPct val="80000"/>
              <a:buFont typeface="Wingdings" pitchFamily="2" charset="2"/>
              <a:buChar char="ü"/>
              <a:defRPr/>
            </a:pPr>
            <a:r>
              <a:rPr lang="ru-RU" sz="1400" b="1" dirty="0">
                <a:solidFill>
                  <a:srgbClr val="002060"/>
                </a:solidFill>
                <a:latin typeface="Montserrat" pitchFamily="2" charset="0"/>
              </a:rPr>
              <a:t>Программно-методическое сопровождение </a:t>
            </a:r>
            <a:r>
              <a:rPr lang="ru-RU" sz="1400" dirty="0">
                <a:solidFill>
                  <a:srgbClr val="002060"/>
                </a:solidFill>
                <a:latin typeface="Montserrat" pitchFamily="2" charset="0"/>
              </a:rPr>
              <a:t>(разработка и утверждение  образовательных программ и УМК, обучение школьников и педагогов)  </a:t>
            </a:r>
          </a:p>
          <a:p>
            <a:pPr marL="285750" lvl="0" indent="-285750" defTabSz="457200">
              <a:buClr>
                <a:srgbClr val="002060"/>
              </a:buClr>
              <a:buSzPct val="80000"/>
              <a:buFont typeface="Wingdings" pitchFamily="2" charset="2"/>
              <a:buChar char="ü"/>
              <a:defRPr/>
            </a:pPr>
            <a:r>
              <a:rPr lang="ru-RU" sz="1400" b="1" dirty="0">
                <a:solidFill>
                  <a:srgbClr val="002060"/>
                </a:solidFill>
                <a:latin typeface="Montserrat" pitchFamily="2" charset="0"/>
              </a:rPr>
              <a:t>Масштабирование практики </a:t>
            </a:r>
            <a:r>
              <a:rPr lang="ru-RU" sz="1400" dirty="0">
                <a:solidFill>
                  <a:srgbClr val="002060"/>
                </a:solidFill>
                <a:latin typeface="Montserrat" pitchFamily="2" charset="0"/>
              </a:rPr>
              <a:t>в субъекты (в статусе инновационной площадки РАО)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4C796152-D2DC-DE4E-A006-B763F24AC721}"/>
              </a:ext>
            </a:extLst>
          </p:cNvPr>
          <p:cNvSpPr/>
          <p:nvPr/>
        </p:nvSpPr>
        <p:spPr>
          <a:xfrm>
            <a:off x="467611" y="2495935"/>
            <a:ext cx="2557600" cy="340044"/>
          </a:xfrm>
          <a:prstGeom prst="roundRect">
            <a:avLst>
              <a:gd name="adj" fmla="val 13982"/>
            </a:avLst>
          </a:prstGeom>
          <a:solidFill>
            <a:srgbClr val="40D74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Montserrat" pitchFamily="2" charset="0"/>
              </a:rPr>
              <a:t>Центр выступает: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91D8E794-18DC-BD43-B363-222534936AB8}"/>
              </a:ext>
            </a:extLst>
          </p:cNvPr>
          <p:cNvSpPr/>
          <p:nvPr/>
        </p:nvSpPr>
        <p:spPr>
          <a:xfrm>
            <a:off x="433427" y="4529834"/>
            <a:ext cx="1591926" cy="340044"/>
          </a:xfrm>
          <a:prstGeom prst="roundRect">
            <a:avLst>
              <a:gd name="adj" fmla="val 13982"/>
            </a:avLst>
          </a:prstGeom>
          <a:solidFill>
            <a:srgbClr val="40D74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Montserrat" pitchFamily="2" charset="0"/>
              </a:rPr>
              <a:t>Функции: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1128" y="1868835"/>
            <a:ext cx="4016589" cy="35394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80178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3D5E54A-9E6F-2943-9FB6-7BE98C4EA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11" y="43786"/>
            <a:ext cx="11547505" cy="6035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16D3257-771A-9847-BDEA-9B52A151861C}"/>
              </a:ext>
            </a:extLst>
          </p:cNvPr>
          <p:cNvSpPr txBox="1"/>
          <p:nvPr/>
        </p:nvSpPr>
        <p:spPr>
          <a:xfrm>
            <a:off x="3126626" y="190074"/>
            <a:ext cx="6094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spc="600" dirty="0">
                <a:solidFill>
                  <a:srgbClr val="292D63"/>
                </a:solidFill>
                <a:latin typeface="Montserrat ExtraBold" pitchFamily="2" charset="0"/>
              </a:rPr>
              <a:t>ГЕОГРАФИЯ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F3B1877-BB57-854B-98C0-DDE39F23176E}"/>
              </a:ext>
            </a:extLst>
          </p:cNvPr>
          <p:cNvSpPr txBox="1"/>
          <p:nvPr/>
        </p:nvSpPr>
        <p:spPr>
          <a:xfrm>
            <a:off x="4639812" y="1009664"/>
            <a:ext cx="2899836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1500" b="1" dirty="0">
                <a:solidFill>
                  <a:srgbClr val="3AAA35"/>
                </a:solidFill>
                <a:latin typeface="Montserrat" pitchFamily="2" charset="0"/>
                <a:cs typeface="Times New Roman" panose="02020603050405020304" pitchFamily="18" charset="0"/>
              </a:rPr>
              <a:t>271</a:t>
            </a:r>
            <a:endParaRPr lang="ru-RU" sz="2800" b="1" dirty="0">
              <a:solidFill>
                <a:srgbClr val="3AAA35"/>
              </a:solidFill>
              <a:latin typeface="Montserrat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96C8DF-24C5-F64E-B73D-E543E09756A0}"/>
              </a:ext>
            </a:extLst>
          </p:cNvPr>
          <p:cNvSpPr txBox="1"/>
          <p:nvPr/>
        </p:nvSpPr>
        <p:spPr>
          <a:xfrm>
            <a:off x="3687225" y="2645977"/>
            <a:ext cx="48168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92D63"/>
                </a:solidFill>
                <a:latin typeface="Montserrat" pitchFamily="2" charset="0"/>
                <a:cs typeface="Times New Roman" panose="02020603050405020304" pitchFamily="18" charset="0"/>
              </a:rPr>
              <a:t>детский ботанический сад</a:t>
            </a:r>
          </a:p>
          <a:p>
            <a:pPr algn="ctr"/>
            <a:r>
              <a:rPr lang="ru-RU" sz="2400" dirty="0">
                <a:solidFill>
                  <a:srgbClr val="292D63"/>
                </a:solidFill>
                <a:latin typeface="Montserrat" pitchFamily="2" charset="0"/>
                <a:cs typeface="Times New Roman" panose="02020603050405020304" pitchFamily="18" charset="0"/>
              </a:rPr>
              <a:t>в </a:t>
            </a:r>
            <a:r>
              <a:rPr lang="ru-RU" sz="2400" b="1" dirty="0">
                <a:solidFill>
                  <a:schemeClr val="bg1"/>
                </a:solidFill>
                <a:highlight>
                  <a:srgbClr val="39AA35"/>
                </a:highlight>
                <a:latin typeface="Montserrat" pitchFamily="2" charset="0"/>
                <a:cs typeface="Times New Roman" panose="02020603050405020304" pitchFamily="18" charset="0"/>
              </a:rPr>
              <a:t>68</a:t>
            </a:r>
            <a:r>
              <a:rPr lang="ru-RU" sz="2400" dirty="0">
                <a:solidFill>
                  <a:srgbClr val="292D63"/>
                </a:solidFill>
                <a:latin typeface="Montserrat" pitchFamily="2" charset="0"/>
                <a:cs typeface="Times New Roman" panose="02020603050405020304" pitchFamily="18" charset="0"/>
              </a:rPr>
              <a:t> регионах России</a:t>
            </a:r>
          </a:p>
        </p:txBody>
      </p:sp>
      <p:sp>
        <p:nvSpPr>
          <p:cNvPr id="15" name="Пятиугольник 14">
            <a:extLst>
              <a:ext uri="{FF2B5EF4-FFF2-40B4-BE49-F238E27FC236}">
                <a16:creationId xmlns:a16="http://schemas.microsoft.com/office/drawing/2014/main" id="{02FEA656-64EA-0540-A684-82C19B7D94B5}"/>
              </a:ext>
            </a:extLst>
          </p:cNvPr>
          <p:cNvSpPr/>
          <p:nvPr/>
        </p:nvSpPr>
        <p:spPr>
          <a:xfrm rot="5400000">
            <a:off x="9994669" y="9742"/>
            <a:ext cx="1170432" cy="1133856"/>
          </a:xfrm>
          <a:custGeom>
            <a:avLst/>
            <a:gdLst>
              <a:gd name="connsiteX0" fmla="*/ 0 w 1435608"/>
              <a:gd name="connsiteY0" fmla="*/ 0 h 1133856"/>
              <a:gd name="connsiteX1" fmla="*/ 1170433 w 1435608"/>
              <a:gd name="connsiteY1" fmla="*/ 0 h 1133856"/>
              <a:gd name="connsiteX2" fmla="*/ 1435608 w 1435608"/>
              <a:gd name="connsiteY2" fmla="*/ 566928 h 1133856"/>
              <a:gd name="connsiteX3" fmla="*/ 1170433 w 1435608"/>
              <a:gd name="connsiteY3" fmla="*/ 1133856 h 1133856"/>
              <a:gd name="connsiteX4" fmla="*/ 0 w 1435608"/>
              <a:gd name="connsiteY4" fmla="*/ 1133856 h 1133856"/>
              <a:gd name="connsiteX5" fmla="*/ 0 w 1435608"/>
              <a:gd name="connsiteY5" fmla="*/ 0 h 1133856"/>
              <a:gd name="connsiteX0" fmla="*/ 0 w 1170433"/>
              <a:gd name="connsiteY0" fmla="*/ 0 h 1133856"/>
              <a:gd name="connsiteX1" fmla="*/ 1170433 w 1170433"/>
              <a:gd name="connsiteY1" fmla="*/ 0 h 1133856"/>
              <a:gd name="connsiteX2" fmla="*/ 1005840 w 1170433"/>
              <a:gd name="connsiteY2" fmla="*/ 603504 h 1133856"/>
              <a:gd name="connsiteX3" fmla="*/ 1170433 w 1170433"/>
              <a:gd name="connsiteY3" fmla="*/ 1133856 h 1133856"/>
              <a:gd name="connsiteX4" fmla="*/ 0 w 1170433"/>
              <a:gd name="connsiteY4" fmla="*/ 1133856 h 1133856"/>
              <a:gd name="connsiteX5" fmla="*/ 0 w 1170433"/>
              <a:gd name="connsiteY5" fmla="*/ 0 h 1133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0433" h="1133856">
                <a:moveTo>
                  <a:pt x="0" y="0"/>
                </a:moveTo>
                <a:lnTo>
                  <a:pt x="1170433" y="0"/>
                </a:lnTo>
                <a:lnTo>
                  <a:pt x="1005840" y="603504"/>
                </a:lnTo>
                <a:lnTo>
                  <a:pt x="1170433" y="1133856"/>
                </a:lnTo>
                <a:lnTo>
                  <a:pt x="0" y="1133856"/>
                </a:lnTo>
                <a:lnTo>
                  <a:pt x="0" y="0"/>
                </a:lnTo>
                <a:close/>
              </a:path>
            </a:pathLst>
          </a:custGeom>
          <a:solidFill>
            <a:srgbClr val="3A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85C647-A330-FE4A-B6C4-18EAF73920BB}"/>
              </a:ext>
            </a:extLst>
          </p:cNvPr>
          <p:cNvSpPr txBox="1"/>
          <p:nvPr/>
        </p:nvSpPr>
        <p:spPr>
          <a:xfrm>
            <a:off x="10092082" y="266829"/>
            <a:ext cx="12666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Montserrat" pitchFamily="2" charset="0"/>
              </a:rPr>
              <a:t>2022 г.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244D46D-52EB-2549-A1CF-65747D0823FE}"/>
              </a:ext>
            </a:extLst>
          </p:cNvPr>
          <p:cNvSpPr/>
          <p:nvPr/>
        </p:nvSpPr>
        <p:spPr>
          <a:xfrm>
            <a:off x="2695108" y="3688891"/>
            <a:ext cx="6807021" cy="564134"/>
          </a:xfrm>
          <a:prstGeom prst="roundRect">
            <a:avLst>
              <a:gd name="adj" fmla="val 33980"/>
            </a:avLst>
          </a:prstGeom>
          <a:solidFill>
            <a:srgbClr val="3A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EAF250-8768-7241-A4B8-5D36C6CD6F68}"/>
              </a:ext>
            </a:extLst>
          </p:cNvPr>
          <p:cNvSpPr txBox="1"/>
          <p:nvPr/>
        </p:nvSpPr>
        <p:spPr>
          <a:xfrm>
            <a:off x="2603602" y="3773715"/>
            <a:ext cx="69847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Montserrat" pitchFamily="2" charset="0"/>
                <a:cs typeface="Times New Roman" panose="02020603050405020304" pitchFamily="18" charset="0"/>
              </a:rPr>
              <a:t>БОТАНИЧЕСКИЕ САДЫ СОЗДАНЫ НА БАЗЕ: 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F3D4833E-F3B4-A345-850F-BE04FE5F9DD9}"/>
              </a:ext>
            </a:extLst>
          </p:cNvPr>
          <p:cNvSpPr/>
          <p:nvPr/>
        </p:nvSpPr>
        <p:spPr>
          <a:xfrm>
            <a:off x="2207787" y="4701428"/>
            <a:ext cx="914400" cy="914400"/>
          </a:xfrm>
          <a:prstGeom prst="roundRect">
            <a:avLst>
              <a:gd name="adj" fmla="val 10606"/>
            </a:avLst>
          </a:prstGeom>
          <a:solidFill>
            <a:srgbClr val="BCD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BE0EBF-41B9-C940-8A1C-F8EED7376B95}"/>
              </a:ext>
            </a:extLst>
          </p:cNvPr>
          <p:cNvSpPr txBox="1"/>
          <p:nvPr/>
        </p:nvSpPr>
        <p:spPr>
          <a:xfrm>
            <a:off x="1161114" y="5819955"/>
            <a:ext cx="3067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292D63"/>
                </a:solidFill>
                <a:latin typeface="Montserrat" pitchFamily="2" charset="0"/>
                <a:cs typeface="Times New Roman" panose="02020603050405020304" pitchFamily="18" charset="0"/>
              </a:rPr>
              <a:t>Организаций ДО</a:t>
            </a:r>
            <a:endParaRPr lang="ru-RU" dirty="0">
              <a:solidFill>
                <a:srgbClr val="292D63"/>
              </a:solidFill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CB71E8ED-80C7-D448-93B5-1F64D987CFD9}"/>
              </a:ext>
            </a:extLst>
          </p:cNvPr>
          <p:cNvSpPr/>
          <p:nvPr/>
        </p:nvSpPr>
        <p:spPr>
          <a:xfrm>
            <a:off x="4494624" y="4709744"/>
            <a:ext cx="914400" cy="914400"/>
          </a:xfrm>
          <a:prstGeom prst="roundRect">
            <a:avLst>
              <a:gd name="adj" fmla="val 10606"/>
            </a:avLst>
          </a:prstGeom>
          <a:solidFill>
            <a:srgbClr val="3A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B29CF566-1847-5A48-BE08-BA21E71AAE9B}"/>
              </a:ext>
            </a:extLst>
          </p:cNvPr>
          <p:cNvSpPr/>
          <p:nvPr/>
        </p:nvSpPr>
        <p:spPr>
          <a:xfrm>
            <a:off x="6636068" y="4697292"/>
            <a:ext cx="914400" cy="914400"/>
          </a:xfrm>
          <a:prstGeom prst="roundRect">
            <a:avLst>
              <a:gd name="adj" fmla="val 10606"/>
            </a:avLst>
          </a:prstGeom>
          <a:solidFill>
            <a:srgbClr val="07B3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>
            <a:extLst>
              <a:ext uri="{FF2B5EF4-FFF2-40B4-BE49-F238E27FC236}">
                <a16:creationId xmlns:a16="http://schemas.microsoft.com/office/drawing/2014/main" id="{7B1B7CFD-BEED-D94D-A48E-673C44CB4E1D}"/>
              </a:ext>
            </a:extLst>
          </p:cNvPr>
          <p:cNvSpPr/>
          <p:nvPr/>
        </p:nvSpPr>
        <p:spPr>
          <a:xfrm>
            <a:off x="8925075" y="4699236"/>
            <a:ext cx="914400" cy="914400"/>
          </a:xfrm>
          <a:prstGeom prst="roundRect">
            <a:avLst>
              <a:gd name="adj" fmla="val 10606"/>
            </a:avLst>
          </a:prstGeom>
          <a:solidFill>
            <a:srgbClr val="E72E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92DCE6-02A9-6E4C-8F08-0F94BB53F474}"/>
              </a:ext>
            </a:extLst>
          </p:cNvPr>
          <p:cNvSpPr txBox="1"/>
          <p:nvPr/>
        </p:nvSpPr>
        <p:spPr>
          <a:xfrm>
            <a:off x="4178677" y="5819955"/>
            <a:ext cx="14912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292D63"/>
                </a:solidFill>
                <a:latin typeface="Montserrat" pitchFamily="2" charset="0"/>
                <a:cs typeface="Times New Roman" panose="02020603050405020304" pitchFamily="18" charset="0"/>
              </a:rPr>
              <a:t>Школ</a:t>
            </a:r>
            <a:endParaRPr lang="ru-RU" dirty="0">
              <a:solidFill>
                <a:srgbClr val="292D63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9622A12-FA5E-1443-9293-A0F680E726FE}"/>
              </a:ext>
            </a:extLst>
          </p:cNvPr>
          <p:cNvSpPr txBox="1"/>
          <p:nvPr/>
        </p:nvSpPr>
        <p:spPr>
          <a:xfrm>
            <a:off x="6062893" y="5819955"/>
            <a:ext cx="20607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292D63"/>
                </a:solidFill>
                <a:latin typeface="Montserrat" pitchFamily="2" charset="0"/>
                <a:cs typeface="Times New Roman" panose="02020603050405020304" pitchFamily="18" charset="0"/>
              </a:rPr>
              <a:t>Дошкольных ОО</a:t>
            </a:r>
            <a:endParaRPr lang="ru-RU" dirty="0">
              <a:solidFill>
                <a:srgbClr val="292D63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E18EEB7-7FC9-FF4D-9C5D-DA3D13F0948C}"/>
              </a:ext>
            </a:extLst>
          </p:cNvPr>
          <p:cNvSpPr txBox="1"/>
          <p:nvPr/>
        </p:nvSpPr>
        <p:spPr>
          <a:xfrm>
            <a:off x="8541654" y="5817336"/>
            <a:ext cx="16812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292D63"/>
                </a:solidFill>
                <a:latin typeface="Montserrat" pitchFamily="2" charset="0"/>
                <a:cs typeface="Times New Roman" panose="02020603050405020304" pitchFamily="18" charset="0"/>
              </a:rPr>
              <a:t>Колледжей</a:t>
            </a:r>
            <a:endParaRPr lang="ru-RU" dirty="0">
              <a:solidFill>
                <a:srgbClr val="292D63"/>
              </a:solidFill>
              <a:latin typeface="Montserrat" pitchFamily="2" charset="0"/>
            </a:endParaRPr>
          </a:p>
        </p:txBody>
      </p:sp>
      <p:sp>
        <p:nvSpPr>
          <p:cNvPr id="32" name="Скругленный прямоугольник 31">
            <a:extLst>
              <a:ext uri="{FF2B5EF4-FFF2-40B4-BE49-F238E27FC236}">
                <a16:creationId xmlns:a16="http://schemas.microsoft.com/office/drawing/2014/main" id="{29E13052-AF5F-A440-99EF-D224780589F2}"/>
              </a:ext>
            </a:extLst>
          </p:cNvPr>
          <p:cNvSpPr/>
          <p:nvPr/>
        </p:nvSpPr>
        <p:spPr>
          <a:xfrm>
            <a:off x="5227316" y="4627745"/>
            <a:ext cx="409486" cy="299726"/>
          </a:xfrm>
          <a:prstGeom prst="roundRect">
            <a:avLst>
              <a:gd name="adj" fmla="val 50000"/>
            </a:avLst>
          </a:prstGeom>
          <a:solidFill>
            <a:srgbClr val="EC6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itchFamily="2" charset="0"/>
              </a:rPr>
              <a:t>88</a:t>
            </a:r>
            <a:endParaRPr lang="ru-RU" sz="105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33" name="Скругленный прямоугольник 32">
            <a:extLst>
              <a:ext uri="{FF2B5EF4-FFF2-40B4-BE49-F238E27FC236}">
                <a16:creationId xmlns:a16="http://schemas.microsoft.com/office/drawing/2014/main" id="{DE2B3062-465A-BE4C-B034-C61EF1CCCA5C}"/>
              </a:ext>
            </a:extLst>
          </p:cNvPr>
          <p:cNvSpPr/>
          <p:nvPr/>
        </p:nvSpPr>
        <p:spPr>
          <a:xfrm>
            <a:off x="7400940" y="4578969"/>
            <a:ext cx="409486" cy="299726"/>
          </a:xfrm>
          <a:prstGeom prst="roundRect">
            <a:avLst>
              <a:gd name="adj" fmla="val 50000"/>
            </a:avLst>
          </a:prstGeom>
          <a:solidFill>
            <a:srgbClr val="EC6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itchFamily="2" charset="0"/>
              </a:rPr>
              <a:t>31</a:t>
            </a:r>
            <a:endParaRPr lang="ru-RU" sz="105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34" name="Скругленный прямоугольник 33">
            <a:extLst>
              <a:ext uri="{FF2B5EF4-FFF2-40B4-BE49-F238E27FC236}">
                <a16:creationId xmlns:a16="http://schemas.microsoft.com/office/drawing/2014/main" id="{AEC10E8C-081A-CB4B-B9F0-37F2D086B4E6}"/>
              </a:ext>
            </a:extLst>
          </p:cNvPr>
          <p:cNvSpPr/>
          <p:nvPr/>
        </p:nvSpPr>
        <p:spPr>
          <a:xfrm>
            <a:off x="9682596" y="4618604"/>
            <a:ext cx="409486" cy="299726"/>
          </a:xfrm>
          <a:prstGeom prst="roundRect">
            <a:avLst>
              <a:gd name="adj" fmla="val 50000"/>
            </a:avLst>
          </a:prstGeom>
          <a:solidFill>
            <a:srgbClr val="EC67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Montserrat" pitchFamily="2" charset="0"/>
              </a:rPr>
              <a:t>1</a:t>
            </a:r>
            <a:endParaRPr lang="ru-RU" sz="1050" b="1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13" name="Рисунок 12" descr="Школа">
            <a:extLst>
              <a:ext uri="{FF2B5EF4-FFF2-40B4-BE49-F238E27FC236}">
                <a16:creationId xmlns:a16="http://schemas.microsoft.com/office/drawing/2014/main" id="{04B083E1-9B10-C542-BDE8-B4CEC175F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39248" y="4801129"/>
            <a:ext cx="770080" cy="770080"/>
          </a:xfrm>
          <a:prstGeom prst="rect">
            <a:avLst/>
          </a:prstGeom>
        </p:spPr>
      </p:pic>
      <p:pic>
        <p:nvPicPr>
          <p:cNvPr id="39" name="Рисунок 38" descr="Школа">
            <a:extLst>
              <a:ext uri="{FF2B5EF4-FFF2-40B4-BE49-F238E27FC236}">
                <a16:creationId xmlns:a16="http://schemas.microsoft.com/office/drawing/2014/main" id="{79056512-905C-B942-A017-0A5487F21F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997235" y="4747782"/>
            <a:ext cx="770080" cy="770080"/>
          </a:xfrm>
          <a:prstGeom prst="rect">
            <a:avLst/>
          </a:prstGeom>
        </p:spPr>
      </p:pic>
      <p:pic>
        <p:nvPicPr>
          <p:cNvPr id="40" name="Рисунок 39" descr="Школа">
            <a:extLst>
              <a:ext uri="{FF2B5EF4-FFF2-40B4-BE49-F238E27FC236}">
                <a16:creationId xmlns:a16="http://schemas.microsoft.com/office/drawing/2014/main" id="{79056512-905C-B942-A017-0A5487F21F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91386" y="4769452"/>
            <a:ext cx="770080" cy="77008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2709" y="4596433"/>
            <a:ext cx="530398" cy="377985"/>
          </a:xfrm>
          <a:prstGeom prst="rect">
            <a:avLst/>
          </a:prstGeom>
        </p:spPr>
      </p:pic>
      <p:pic>
        <p:nvPicPr>
          <p:cNvPr id="31" name="Рисунок 30" descr="Школа">
            <a:extLst>
              <a:ext uri="{FF2B5EF4-FFF2-40B4-BE49-F238E27FC236}">
                <a16:creationId xmlns:a16="http://schemas.microsoft.com/office/drawing/2014/main" id="{04B083E1-9B10-C542-BDE8-B4CEC175F6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298935" y="4785425"/>
            <a:ext cx="770080" cy="77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99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" y="0"/>
            <a:ext cx="12185187" cy="7282552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B2843FA-7111-5D4C-B9CA-761C9FC54D0A}"/>
              </a:ext>
            </a:extLst>
          </p:cNvPr>
          <p:cNvSpPr/>
          <p:nvPr/>
        </p:nvSpPr>
        <p:spPr>
          <a:xfrm>
            <a:off x="46150" y="0"/>
            <a:ext cx="12232096" cy="6858000"/>
          </a:xfrm>
          <a:prstGeom prst="rect">
            <a:avLst/>
          </a:prstGeom>
          <a:gradFill flip="none" rotWithShape="1">
            <a:gsLst>
              <a:gs pos="100000">
                <a:srgbClr val="39AA35">
                  <a:alpha val="18000"/>
                </a:srgbClr>
              </a:gs>
              <a:gs pos="48958">
                <a:srgbClr val="002060">
                  <a:alpha val="83000"/>
                </a:srgbClr>
              </a:gs>
              <a:gs pos="6000">
                <a:srgbClr val="002060">
                  <a:alpha val="37063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E1FC3FF2-7C97-614C-A630-28E668681F9B}"/>
              </a:ext>
            </a:extLst>
          </p:cNvPr>
          <p:cNvSpPr/>
          <p:nvPr/>
        </p:nvSpPr>
        <p:spPr>
          <a:xfrm>
            <a:off x="9160512" y="-716649"/>
            <a:ext cx="2369127" cy="3255819"/>
          </a:xfrm>
          <a:prstGeom prst="roundRect">
            <a:avLst>
              <a:gd name="adj" fmla="val 7895"/>
            </a:avLst>
          </a:prstGeom>
          <a:solidFill>
            <a:schemeClr val="bg1"/>
          </a:solidFill>
          <a:ln w="38100">
            <a:solidFill>
              <a:srgbClr val="07B3B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5843E-E994-9B4C-A76D-D88B462C16DA}"/>
              </a:ext>
            </a:extLst>
          </p:cNvPr>
          <p:cNvSpPr txBox="1"/>
          <p:nvPr/>
        </p:nvSpPr>
        <p:spPr>
          <a:xfrm>
            <a:off x="9177223" y="1516683"/>
            <a:ext cx="2369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КАРТА ОБРАЗОВАТЕЛЬНОГО НАПРАВЛЕНИЯ</a:t>
            </a:r>
            <a:endParaRPr lang="ru-RU" sz="1200" dirty="0">
              <a:solidFill>
                <a:srgbClr val="292D63"/>
              </a:solidFill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CD1DE86-4219-6447-A695-531C8EE891CF}"/>
              </a:ext>
            </a:extLst>
          </p:cNvPr>
          <p:cNvSpPr/>
          <p:nvPr/>
        </p:nvSpPr>
        <p:spPr>
          <a:xfrm>
            <a:off x="6813" y="1516683"/>
            <a:ext cx="3820971" cy="4608475"/>
          </a:xfrm>
          <a:prstGeom prst="roundRect">
            <a:avLst>
              <a:gd name="adj" fmla="val 2528"/>
            </a:avLst>
          </a:prstGeom>
          <a:solidFill>
            <a:schemeClr val="bg1"/>
          </a:solidFill>
          <a:ln w="38100">
            <a:solidFill>
              <a:srgbClr val="07B3B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DE8358-4819-F144-ABA5-B022C610AA19}"/>
              </a:ext>
            </a:extLst>
          </p:cNvPr>
          <p:cNvSpPr txBox="1"/>
          <p:nvPr/>
        </p:nvSpPr>
        <p:spPr>
          <a:xfrm>
            <a:off x="268804" y="1705299"/>
            <a:ext cx="37314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92D63"/>
                </a:solidFill>
                <a:latin typeface="Montserrat" pitchFamily="2" charset="0"/>
              </a:rPr>
              <a:t>Приоритеты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C5B5F1-DF95-A749-95DA-3C8133A3CA04}"/>
              </a:ext>
            </a:extLst>
          </p:cNvPr>
          <p:cNvSpPr txBox="1"/>
          <p:nvPr/>
        </p:nvSpPr>
        <p:spPr>
          <a:xfrm>
            <a:off x="182077" y="2277698"/>
            <a:ext cx="362526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Всестороннее изучение биологического разнообразия России, составление кадастров флоры и фауны*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solidFill>
                <a:srgbClr val="292D63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Охрана биологического разнообразия, его воспроизводство*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solidFill>
                <a:srgbClr val="292D63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Изучение и обогащение генетических ресурсов растений и животных в целях создания </a:t>
            </a:r>
            <a:r>
              <a:rPr lang="ru-RU" sz="1400" dirty="0" err="1">
                <a:solidFill>
                  <a:srgbClr val="292D63"/>
                </a:solidFill>
                <a:latin typeface="Montserrat" pitchFamily="2" charset="0"/>
              </a:rPr>
              <a:t>генбанков</a:t>
            </a: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 для обеспечения нужд селекции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solidFill>
                <a:srgbClr val="292D63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Достижение биологической, экологической безопасности **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45D81EA-3F3F-FA43-91C4-862D37837082}"/>
              </a:ext>
            </a:extLst>
          </p:cNvPr>
          <p:cNvSpPr/>
          <p:nvPr/>
        </p:nvSpPr>
        <p:spPr>
          <a:xfrm>
            <a:off x="4347980" y="5372993"/>
            <a:ext cx="65966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Montserrat" pitchFamily="2" charset="0"/>
              </a:rPr>
              <a:t>Подготовка кадров в области междисциплинарных </a:t>
            </a:r>
            <a:r>
              <a:rPr lang="ru-RU" sz="1400" b="1" dirty="0" err="1">
                <a:solidFill>
                  <a:schemeClr val="bg1"/>
                </a:solidFill>
                <a:latin typeface="Montserrat" pitchFamily="2" charset="0"/>
              </a:rPr>
              <a:t>экосистемных</a:t>
            </a:r>
            <a:r>
              <a:rPr lang="ru-RU" sz="1400" b="1" dirty="0">
                <a:solidFill>
                  <a:schemeClr val="bg1"/>
                </a:solidFill>
                <a:latin typeface="Montserrat" pitchFamily="2" charset="0"/>
              </a:rPr>
              <a:t> и климатических исследований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2347B2-41A0-A14C-9CA2-D51049DC6F24}"/>
              </a:ext>
            </a:extLst>
          </p:cNvPr>
          <p:cNvSpPr txBox="1"/>
          <p:nvPr/>
        </p:nvSpPr>
        <p:spPr>
          <a:xfrm>
            <a:off x="2847142" y="257199"/>
            <a:ext cx="59899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" pitchFamily="2" charset="0"/>
              </a:rPr>
              <a:t>ПРОГРАММЫ ДЛЯ ШКОЛЬНИКОВ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Montserrat" pitchFamily="2" charset="0"/>
              </a:rPr>
              <a:t>НА БАЗЕ ДЕТСКИХ БОТАНИЧЕСКИХ САДОВ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FBC270-11D6-0E49-B386-7A7924682EE5}"/>
              </a:ext>
            </a:extLst>
          </p:cNvPr>
          <p:cNvSpPr txBox="1"/>
          <p:nvPr/>
        </p:nvSpPr>
        <p:spPr>
          <a:xfrm>
            <a:off x="4347980" y="4994783"/>
            <a:ext cx="25372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ontserrat" pitchFamily="2" charset="0"/>
              </a:rPr>
              <a:t>Результат:</a:t>
            </a: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15C1EC-9C3C-B74A-BCB4-9A70BF44ECA3}"/>
              </a:ext>
            </a:extLst>
          </p:cNvPr>
          <p:cNvSpPr txBox="1"/>
          <p:nvPr/>
        </p:nvSpPr>
        <p:spPr>
          <a:xfrm>
            <a:off x="6483927" y="-12053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0359A9C-3090-EF4E-9A62-4FD281B45D21}"/>
              </a:ext>
            </a:extLst>
          </p:cNvPr>
          <p:cNvSpPr/>
          <p:nvPr/>
        </p:nvSpPr>
        <p:spPr>
          <a:xfrm>
            <a:off x="4130765" y="1324787"/>
            <a:ext cx="4706323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Интродукция, охрана и рациональное  использование растительных ресурсов</a:t>
            </a:r>
          </a:p>
          <a:p>
            <a:pPr marL="285750" indent="-285750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Охрана и восстановление исчезающих видов растений</a:t>
            </a:r>
          </a:p>
          <a:p>
            <a:pPr>
              <a:lnSpc>
                <a:spcPct val="150000"/>
              </a:lnSpc>
            </a:pPr>
            <a:endParaRPr lang="ru-RU" sz="5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Селекция растений</a:t>
            </a:r>
          </a:p>
          <a:p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Новые сорта плодовых, овощных, ягодных, зерновых, лекарственных и декоративных растений</a:t>
            </a:r>
          </a:p>
          <a:p>
            <a:pPr marL="285750" indent="-285750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FE5E5E7-1B3C-BA4C-A8ED-7D865BB4CED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40069" y="-529631"/>
            <a:ext cx="2539711" cy="2539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006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 descr="C:\Users\Алексей\Desktop\агроно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1999" cy="7046590"/>
          </a:xfrm>
          <a:prstGeom prst="rect">
            <a:avLst/>
          </a:prstGeom>
          <a:noFill/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B2843FA-7111-5D4C-B9CA-761C9FC54D0A}"/>
              </a:ext>
            </a:extLst>
          </p:cNvPr>
          <p:cNvSpPr/>
          <p:nvPr/>
        </p:nvSpPr>
        <p:spPr>
          <a:xfrm>
            <a:off x="-40098" y="0"/>
            <a:ext cx="12232097" cy="7046590"/>
          </a:xfrm>
          <a:prstGeom prst="rect">
            <a:avLst/>
          </a:prstGeom>
          <a:gradFill flip="none" rotWithShape="1">
            <a:gsLst>
              <a:gs pos="100000">
                <a:srgbClr val="39AA35">
                  <a:alpha val="18000"/>
                </a:srgbClr>
              </a:gs>
              <a:gs pos="48958">
                <a:srgbClr val="002060">
                  <a:alpha val="83000"/>
                </a:srgbClr>
              </a:gs>
              <a:gs pos="6000">
                <a:srgbClr val="002060">
                  <a:alpha val="37063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E1FC3FF2-7C97-614C-A630-28E668681F9B}"/>
              </a:ext>
            </a:extLst>
          </p:cNvPr>
          <p:cNvSpPr/>
          <p:nvPr/>
        </p:nvSpPr>
        <p:spPr>
          <a:xfrm>
            <a:off x="9160512" y="-716649"/>
            <a:ext cx="2369127" cy="3255819"/>
          </a:xfrm>
          <a:prstGeom prst="roundRect">
            <a:avLst>
              <a:gd name="adj" fmla="val 7895"/>
            </a:avLst>
          </a:prstGeom>
          <a:solidFill>
            <a:schemeClr val="bg1"/>
          </a:solidFill>
          <a:ln w="38100">
            <a:solidFill>
              <a:srgbClr val="07B3B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5843E-E994-9B4C-A76D-D88B462C16DA}"/>
              </a:ext>
            </a:extLst>
          </p:cNvPr>
          <p:cNvSpPr txBox="1"/>
          <p:nvPr/>
        </p:nvSpPr>
        <p:spPr>
          <a:xfrm>
            <a:off x="9177223" y="1516683"/>
            <a:ext cx="2369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КАРТА ОБРАЗОВАТЕЛЬНОГО НАПРАВЛЕНИЯ</a:t>
            </a:r>
            <a:endParaRPr lang="ru-RU" sz="1200" dirty="0">
              <a:solidFill>
                <a:srgbClr val="292D63"/>
              </a:solidFill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CD1DE86-4219-6447-A695-531C8EE891CF}"/>
              </a:ext>
            </a:extLst>
          </p:cNvPr>
          <p:cNvSpPr/>
          <p:nvPr/>
        </p:nvSpPr>
        <p:spPr>
          <a:xfrm>
            <a:off x="6813" y="1146273"/>
            <a:ext cx="3820971" cy="4720671"/>
          </a:xfrm>
          <a:prstGeom prst="roundRect">
            <a:avLst>
              <a:gd name="adj" fmla="val 2528"/>
            </a:avLst>
          </a:prstGeom>
          <a:solidFill>
            <a:schemeClr val="bg1"/>
          </a:solidFill>
          <a:ln w="38100">
            <a:solidFill>
              <a:srgbClr val="07B3B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DE8358-4819-F144-ABA5-B022C610AA19}"/>
              </a:ext>
            </a:extLst>
          </p:cNvPr>
          <p:cNvSpPr txBox="1"/>
          <p:nvPr/>
        </p:nvSpPr>
        <p:spPr>
          <a:xfrm>
            <a:off x="267020" y="1206120"/>
            <a:ext cx="37314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92D63"/>
                </a:solidFill>
                <a:latin typeface="Montserrat" pitchFamily="2" charset="0"/>
              </a:rPr>
              <a:t>Приоритеты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C5B5F1-DF95-A749-95DA-3C8133A3CA04}"/>
              </a:ext>
            </a:extLst>
          </p:cNvPr>
          <p:cNvSpPr txBox="1"/>
          <p:nvPr/>
        </p:nvSpPr>
        <p:spPr>
          <a:xfrm>
            <a:off x="180293" y="1673118"/>
            <a:ext cx="36252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buFont typeface="Wingdings" pitchFamily="2" charset="2"/>
              <a:buChar char="ü"/>
            </a:pP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Создание безопасных и качественных, функциональных продуктов питания</a:t>
            </a:r>
          </a:p>
          <a:p>
            <a:pPr marL="285750" indent="-285750" fontAlgn="base">
              <a:buFont typeface="Wingdings" pitchFamily="2" charset="2"/>
              <a:buChar char="ü"/>
            </a:pP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Разработка и внедрение систем рационального применения средств химической и биологической защиты сельскохозяйственных растений и животных</a:t>
            </a:r>
          </a:p>
          <a:p>
            <a:pPr marL="285750" indent="-285750" fontAlgn="base">
              <a:buFont typeface="Wingdings" pitchFamily="2" charset="2"/>
              <a:buChar char="ü"/>
            </a:pP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Переход к высокопродуктивному и экологически чистому </a:t>
            </a:r>
            <a:r>
              <a:rPr lang="ru-RU" sz="1400" dirty="0" err="1">
                <a:solidFill>
                  <a:srgbClr val="292D63"/>
                </a:solidFill>
                <a:latin typeface="Montserrat" pitchFamily="2" charset="0"/>
              </a:rPr>
              <a:t>агро</a:t>
            </a: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- и </a:t>
            </a:r>
            <a:r>
              <a:rPr lang="ru-RU" sz="1400" dirty="0" err="1">
                <a:solidFill>
                  <a:srgbClr val="292D63"/>
                </a:solidFill>
                <a:latin typeface="Montserrat" pitchFamily="2" charset="0"/>
              </a:rPr>
              <a:t>аквахозяйству</a:t>
            </a:r>
            <a:endParaRPr lang="ru-RU" sz="1400" dirty="0">
              <a:solidFill>
                <a:srgbClr val="292D63"/>
              </a:solidFill>
              <a:latin typeface="Montserrat" pitchFamily="2" charset="0"/>
            </a:endParaRPr>
          </a:p>
          <a:p>
            <a:pPr marL="285750" indent="-285750" fontAlgn="base">
              <a:buFont typeface="Wingdings" pitchFamily="2" charset="2"/>
              <a:buChar char="ü"/>
            </a:pP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Новые технологии в сельском хозяйстве </a:t>
            </a:r>
          </a:p>
          <a:p>
            <a:pPr marL="285750" indent="-285750" fontAlgn="base">
              <a:buFont typeface="Wingdings" pitchFamily="2" charset="2"/>
              <a:buChar char="ü"/>
            </a:pP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Регенеративное сельское хозяйство</a:t>
            </a:r>
          </a:p>
          <a:p>
            <a:pPr marL="285750" indent="-285750" fontAlgn="base">
              <a:buFont typeface="Wingdings" pitchFamily="2" charset="2"/>
              <a:buChar char="ü"/>
            </a:pPr>
            <a:r>
              <a:rPr lang="ru-RU" sz="1400" dirty="0">
                <a:solidFill>
                  <a:srgbClr val="292D63"/>
                </a:solidFill>
                <a:latin typeface="Montserrat" pitchFamily="2" charset="0"/>
              </a:rPr>
              <a:t>Переход к передовым цифровым, интеллектуальным производственным технологиям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45D81EA-3F3F-FA43-91C4-862D37837082}"/>
              </a:ext>
            </a:extLst>
          </p:cNvPr>
          <p:cNvSpPr/>
          <p:nvPr/>
        </p:nvSpPr>
        <p:spPr>
          <a:xfrm>
            <a:off x="4131361" y="5700287"/>
            <a:ext cx="65966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b="1" dirty="0">
                <a:solidFill>
                  <a:schemeClr val="bg1"/>
                </a:solidFill>
                <a:latin typeface="Montserrat" pitchFamily="2" charset="0"/>
              </a:rPr>
              <a:t>Подготовка кадров для АПК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2347B2-41A0-A14C-9CA2-D51049DC6F24}"/>
              </a:ext>
            </a:extLst>
          </p:cNvPr>
          <p:cNvSpPr txBox="1"/>
          <p:nvPr/>
        </p:nvSpPr>
        <p:spPr>
          <a:xfrm>
            <a:off x="2847142" y="257199"/>
            <a:ext cx="59899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" pitchFamily="2" charset="0"/>
              </a:rPr>
              <a:t>ПРОГРАММЫ ДЛЯ ШКОЛЬНИКОВ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Montserrat" pitchFamily="2" charset="0"/>
              </a:rPr>
              <a:t>НА БАЗЕ ДЕТСКИХ БОТАНИЧЕСКИХ САДОВ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FBC270-11D6-0E49-B386-7A7924682EE5}"/>
              </a:ext>
            </a:extLst>
          </p:cNvPr>
          <p:cNvSpPr txBox="1"/>
          <p:nvPr/>
        </p:nvSpPr>
        <p:spPr>
          <a:xfrm>
            <a:off x="4131361" y="5344765"/>
            <a:ext cx="25372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  <a:latin typeface="Montserrat" pitchFamily="2" charset="0"/>
              </a:rPr>
              <a:t>Результат: </a:t>
            </a: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15C1EC-9C3C-B74A-BCB4-9A70BF44ECA3}"/>
              </a:ext>
            </a:extLst>
          </p:cNvPr>
          <p:cNvSpPr txBox="1"/>
          <p:nvPr/>
        </p:nvSpPr>
        <p:spPr>
          <a:xfrm>
            <a:off x="6483927" y="-12053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0359A9C-3090-EF4E-9A62-4FD281B45D21}"/>
              </a:ext>
            </a:extLst>
          </p:cNvPr>
          <p:cNvSpPr/>
          <p:nvPr/>
        </p:nvSpPr>
        <p:spPr>
          <a:xfrm>
            <a:off x="4038591" y="1228254"/>
            <a:ext cx="4706323" cy="4516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Коллекции генетических ресурсов растений </a:t>
            </a:r>
          </a:p>
          <a:p>
            <a:pPr marL="285750" indent="-285750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Фундаментальная и прикладная генетика растений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endParaRPr lang="ru-RU" sz="5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Селекция растений</a:t>
            </a:r>
          </a:p>
          <a:p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Новые сорта плодовых, овощных, ягодных, зерновых, лекарственных и декоративных растений</a:t>
            </a:r>
          </a:p>
          <a:p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Продовольственная </a:t>
            </a:r>
            <a:r>
              <a:rPr lang="ru-RU" sz="1600" dirty="0" smtClean="0">
                <a:solidFill>
                  <a:schemeClr val="bg1"/>
                </a:solidFill>
                <a:latin typeface="Montserrat" pitchFamily="2" charset="0"/>
              </a:rPr>
              <a:t>безопасность</a:t>
            </a:r>
          </a:p>
          <a:p>
            <a:pPr marL="285750" indent="-285750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A7D4990-F0B2-BD4E-92BE-351FE83F32F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67576" y="-302461"/>
            <a:ext cx="2682000" cy="220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530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Алексей\Desktop\Экотуризм 2 фото Оксаны Солованю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-35169"/>
            <a:ext cx="12192000" cy="6858000"/>
          </a:xfrm>
          <a:prstGeom prst="rect">
            <a:avLst/>
          </a:prstGeom>
          <a:noFill/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B2843FA-7111-5D4C-B9CA-761C9FC54D0A}"/>
              </a:ext>
            </a:extLst>
          </p:cNvPr>
          <p:cNvSpPr/>
          <p:nvPr/>
        </p:nvSpPr>
        <p:spPr>
          <a:xfrm>
            <a:off x="-20050" y="-35169"/>
            <a:ext cx="12232097" cy="7046590"/>
          </a:xfrm>
          <a:prstGeom prst="rect">
            <a:avLst/>
          </a:prstGeom>
          <a:gradFill flip="none" rotWithShape="1">
            <a:gsLst>
              <a:gs pos="100000">
                <a:srgbClr val="39AA35">
                  <a:alpha val="18000"/>
                </a:srgbClr>
              </a:gs>
              <a:gs pos="48958">
                <a:srgbClr val="002060">
                  <a:alpha val="83000"/>
                </a:srgbClr>
              </a:gs>
              <a:gs pos="6000">
                <a:srgbClr val="002060">
                  <a:alpha val="37063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E1FC3FF2-7C97-614C-A630-28E668681F9B}"/>
              </a:ext>
            </a:extLst>
          </p:cNvPr>
          <p:cNvSpPr/>
          <p:nvPr/>
        </p:nvSpPr>
        <p:spPr>
          <a:xfrm>
            <a:off x="9160512" y="-716649"/>
            <a:ext cx="2369127" cy="3255819"/>
          </a:xfrm>
          <a:prstGeom prst="roundRect">
            <a:avLst>
              <a:gd name="adj" fmla="val 7895"/>
            </a:avLst>
          </a:prstGeom>
          <a:solidFill>
            <a:schemeClr val="bg1"/>
          </a:solidFill>
          <a:ln w="38100">
            <a:solidFill>
              <a:srgbClr val="07B3B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55843E-E994-9B4C-A76D-D88B462C16DA}"/>
              </a:ext>
            </a:extLst>
          </p:cNvPr>
          <p:cNvSpPr txBox="1"/>
          <p:nvPr/>
        </p:nvSpPr>
        <p:spPr>
          <a:xfrm>
            <a:off x="9177223" y="1516683"/>
            <a:ext cx="2369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КАРТА ОБРАЗОВАТЕЛЬНОГО НАПРАВЛЕНИЯ</a:t>
            </a:r>
            <a:endParaRPr lang="ru-RU" sz="1200" dirty="0">
              <a:solidFill>
                <a:srgbClr val="292D63"/>
              </a:solidFill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3CD1DE86-4219-6447-A695-531C8EE891CF}"/>
              </a:ext>
            </a:extLst>
          </p:cNvPr>
          <p:cNvSpPr/>
          <p:nvPr/>
        </p:nvSpPr>
        <p:spPr>
          <a:xfrm>
            <a:off x="6813" y="1516683"/>
            <a:ext cx="3820971" cy="4350261"/>
          </a:xfrm>
          <a:prstGeom prst="roundRect">
            <a:avLst>
              <a:gd name="adj" fmla="val 2528"/>
            </a:avLst>
          </a:prstGeom>
          <a:solidFill>
            <a:schemeClr val="bg1"/>
          </a:solidFill>
          <a:ln w="38100">
            <a:solidFill>
              <a:srgbClr val="07B3BA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DE8358-4819-F144-ABA5-B022C610AA19}"/>
              </a:ext>
            </a:extLst>
          </p:cNvPr>
          <p:cNvSpPr txBox="1"/>
          <p:nvPr/>
        </p:nvSpPr>
        <p:spPr>
          <a:xfrm>
            <a:off x="268804" y="1705299"/>
            <a:ext cx="37314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292D63"/>
                </a:solidFill>
                <a:latin typeface="Montserrat" pitchFamily="2" charset="0"/>
              </a:rPr>
              <a:t>Приоритеты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C5B5F1-DF95-A749-95DA-3C8133A3CA04}"/>
              </a:ext>
            </a:extLst>
          </p:cNvPr>
          <p:cNvSpPr txBox="1"/>
          <p:nvPr/>
        </p:nvSpPr>
        <p:spPr>
          <a:xfrm>
            <a:off x="182077" y="2172297"/>
            <a:ext cx="362526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Montserrat" pitchFamily="2" charset="0"/>
              </a:rPr>
              <a:t>Достижение  Российской Федерации «углеродной нейтральности» к 2060 году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Montserrat" pitchFamily="2" charset="0"/>
              </a:rPr>
              <a:t>Достижение мирового уровня в части наукоемких технологий мониторинга и прогнозирования состояния окружающей среды и климата, включая опасные природные явления*</a:t>
            </a:r>
          </a:p>
          <a:p>
            <a:pPr marL="285750" indent="-285750">
              <a:buFont typeface="Wingdings" pitchFamily="2" charset="2"/>
              <a:buChar char="ü"/>
            </a:pPr>
            <a:endParaRPr lang="ru-RU" sz="1400" dirty="0"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400" dirty="0">
                <a:latin typeface="Montserrat" pitchFamily="2" charset="0"/>
              </a:rPr>
              <a:t>Разработка новых измерительных инструментов, дистанционное зондирование, анализ данных (технологии искусственного интеллекта). 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45D81EA-3F3F-FA43-91C4-862D37837082}"/>
              </a:ext>
            </a:extLst>
          </p:cNvPr>
          <p:cNvSpPr/>
          <p:nvPr/>
        </p:nvSpPr>
        <p:spPr>
          <a:xfrm>
            <a:off x="4347980" y="5300822"/>
            <a:ext cx="65966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bg1"/>
                </a:solidFill>
                <a:latin typeface="Montserrat" pitchFamily="2" charset="0"/>
              </a:rPr>
              <a:t>Подготовка кадров в области междисциплинарных </a:t>
            </a:r>
            <a:r>
              <a:rPr lang="ru-RU" sz="1400" b="1" dirty="0" err="1" smtClean="0">
                <a:solidFill>
                  <a:schemeClr val="bg1"/>
                </a:solidFill>
                <a:latin typeface="Montserrat" pitchFamily="2" charset="0"/>
              </a:rPr>
              <a:t>экосистемных</a:t>
            </a:r>
            <a:r>
              <a:rPr lang="ru-RU" sz="1400" b="1" dirty="0" smtClean="0">
                <a:solidFill>
                  <a:schemeClr val="bg1"/>
                </a:solidFill>
                <a:latin typeface="Montserrat" pitchFamily="2" charset="0"/>
              </a:rPr>
              <a:t> и </a:t>
            </a:r>
            <a:r>
              <a:rPr lang="ru-RU" sz="1400" b="1" dirty="0">
                <a:solidFill>
                  <a:schemeClr val="bg1"/>
                </a:solidFill>
                <a:latin typeface="Montserrat" pitchFamily="2" charset="0"/>
              </a:rPr>
              <a:t>климатических исследований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2347B2-41A0-A14C-9CA2-D51049DC6F24}"/>
              </a:ext>
            </a:extLst>
          </p:cNvPr>
          <p:cNvSpPr txBox="1"/>
          <p:nvPr/>
        </p:nvSpPr>
        <p:spPr>
          <a:xfrm>
            <a:off x="2847142" y="257199"/>
            <a:ext cx="598994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Montserrat" pitchFamily="2" charset="0"/>
              </a:rPr>
              <a:t>ПРОГРАММЫ ДЛЯ ШКОЛЬНИКОВ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  <a:latin typeface="Montserrat" pitchFamily="2" charset="0"/>
              </a:rPr>
              <a:t>НА БАЗЕ ДЕТСКИХ БОТАНИЧЕСКИХ САДОВ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FBC270-11D6-0E49-B386-7A7924682EE5}"/>
              </a:ext>
            </a:extLst>
          </p:cNvPr>
          <p:cNvSpPr txBox="1"/>
          <p:nvPr/>
        </p:nvSpPr>
        <p:spPr>
          <a:xfrm>
            <a:off x="4347980" y="4994783"/>
            <a:ext cx="25372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Montserrat" pitchFamily="2" charset="0"/>
              </a:rPr>
              <a:t>Результат:</a:t>
            </a: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15C1EC-9C3C-B74A-BCB4-9A70BF44ECA3}"/>
              </a:ext>
            </a:extLst>
          </p:cNvPr>
          <p:cNvSpPr txBox="1"/>
          <p:nvPr/>
        </p:nvSpPr>
        <p:spPr>
          <a:xfrm>
            <a:off x="6483927" y="-12053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0359A9C-3090-EF4E-9A62-4FD281B45D21}"/>
              </a:ext>
            </a:extLst>
          </p:cNvPr>
          <p:cNvSpPr/>
          <p:nvPr/>
        </p:nvSpPr>
        <p:spPr>
          <a:xfrm>
            <a:off x="3958272" y="1351549"/>
            <a:ext cx="4706323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Общая и факториальная экология 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Почвоведение и агрохимия</a:t>
            </a:r>
          </a:p>
          <a:p>
            <a:pPr algn="just"/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Экомониторинг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600" dirty="0" err="1">
                <a:solidFill>
                  <a:schemeClr val="bg1"/>
                </a:solidFill>
                <a:latin typeface="Montserrat" pitchFamily="2" charset="0"/>
              </a:rPr>
              <a:t>Метеомониторинг</a:t>
            </a: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Фенология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ru-RU" sz="1600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65A0005-2CB4-3C4D-996B-FAD5BECDDF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4808" y="-208636"/>
            <a:ext cx="1933956" cy="1933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76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810577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B2843FA-7111-5D4C-B9CA-761C9FC54D0A}"/>
              </a:ext>
            </a:extLst>
          </p:cNvPr>
          <p:cNvSpPr/>
          <p:nvPr/>
        </p:nvSpPr>
        <p:spPr>
          <a:xfrm>
            <a:off x="0" y="-119641"/>
            <a:ext cx="12232097" cy="7190471"/>
          </a:xfrm>
          <a:prstGeom prst="rect">
            <a:avLst/>
          </a:prstGeom>
          <a:gradFill flip="none" rotWithShape="1">
            <a:gsLst>
              <a:gs pos="100000">
                <a:srgbClr val="39AA35">
                  <a:alpha val="18000"/>
                </a:srgbClr>
              </a:gs>
              <a:gs pos="48958">
                <a:srgbClr val="002060">
                  <a:alpha val="83000"/>
                </a:srgbClr>
              </a:gs>
              <a:gs pos="6000">
                <a:srgbClr val="002060">
                  <a:alpha val="37063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587" y="20709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chemeClr val="bg1"/>
                </a:solidFill>
                <a:latin typeface="Montserrat"/>
              </a:rPr>
              <a:t>ОБЪЕДИНЕНИЯ (КРУЖКИ) </a:t>
            </a:r>
            <a:br>
              <a:rPr lang="ru-RU" sz="2700" b="1" dirty="0">
                <a:solidFill>
                  <a:schemeClr val="bg1"/>
                </a:solidFill>
                <a:latin typeface="Montserrat"/>
              </a:rPr>
            </a:br>
            <a:r>
              <a:rPr lang="ru-RU" sz="2700" b="1" dirty="0">
                <a:solidFill>
                  <a:schemeClr val="bg1"/>
                </a:solidFill>
                <a:latin typeface="Montserrat"/>
              </a:rPr>
              <a:t>НА БАЗЕ ДЕТСКИХ БОТАНИЧЕСКИХ САДОВ</a:t>
            </a:r>
            <a:br>
              <a:rPr lang="ru-RU" sz="2700" b="1" dirty="0">
                <a:solidFill>
                  <a:schemeClr val="bg1"/>
                </a:solidFill>
                <a:latin typeface="Montserrat"/>
              </a:rPr>
            </a:br>
            <a:endParaRPr lang="ru-RU" sz="27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3149" y="1895885"/>
            <a:ext cx="10515600" cy="435133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bg1"/>
                </a:solidFill>
                <a:latin typeface="Montserrat" pitchFamily="2" charset="0"/>
              </a:rPr>
              <a:t>Юный биолог (эколог, ботаник, генетик)</a:t>
            </a:r>
          </a:p>
          <a:p>
            <a:r>
              <a:rPr lang="ru-RU" dirty="0">
                <a:solidFill>
                  <a:schemeClr val="bg1"/>
                </a:solidFill>
                <a:latin typeface="Montserrat" pitchFamily="2" charset="0"/>
              </a:rPr>
              <a:t>Юный агроном (селекционер)</a:t>
            </a:r>
          </a:p>
          <a:p>
            <a:r>
              <a:rPr lang="ru-RU" dirty="0">
                <a:solidFill>
                  <a:schemeClr val="bg1"/>
                </a:solidFill>
                <a:latin typeface="Montserrat" pitchFamily="2" charset="0"/>
              </a:rPr>
              <a:t>Юный химик (биохимик)</a:t>
            </a:r>
          </a:p>
          <a:p>
            <a:r>
              <a:rPr lang="ru-RU" dirty="0">
                <a:solidFill>
                  <a:schemeClr val="bg1"/>
                </a:solidFill>
                <a:latin typeface="Montserrat" pitchFamily="2" charset="0"/>
              </a:rPr>
              <a:t>Юный фармацевт</a:t>
            </a:r>
          </a:p>
          <a:p>
            <a:r>
              <a:rPr lang="ru-RU" dirty="0">
                <a:solidFill>
                  <a:schemeClr val="bg1"/>
                </a:solidFill>
                <a:latin typeface="Montserrat" pitchFamily="2" charset="0"/>
              </a:rPr>
              <a:t>Юный фенолог</a:t>
            </a:r>
          </a:p>
          <a:p>
            <a:r>
              <a:rPr lang="ru-RU" dirty="0">
                <a:solidFill>
                  <a:schemeClr val="bg1"/>
                </a:solidFill>
                <a:latin typeface="Montserrat" pitchFamily="2" charset="0"/>
              </a:rPr>
              <a:t>Юный метеоролог</a:t>
            </a:r>
          </a:p>
          <a:p>
            <a:r>
              <a:rPr lang="ru-RU" dirty="0">
                <a:solidFill>
                  <a:schemeClr val="bg1"/>
                </a:solidFill>
                <a:latin typeface="Montserrat" pitchFamily="2" charset="0"/>
              </a:rPr>
              <a:t>Юный бионик</a:t>
            </a:r>
          </a:p>
          <a:p>
            <a:endParaRPr lang="ru-RU" dirty="0">
              <a:solidFill>
                <a:schemeClr val="bg1"/>
              </a:solidFill>
              <a:latin typeface="Montserrat" pitchFamily="2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629F3F5C-5DF5-6A41-883A-A6DFE0B444F7}"/>
              </a:ext>
            </a:extLst>
          </p:cNvPr>
          <p:cNvSpPr/>
          <p:nvPr/>
        </p:nvSpPr>
        <p:spPr>
          <a:xfrm>
            <a:off x="4892797" y="4304146"/>
            <a:ext cx="1943077" cy="19430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DF2314AC-80BD-7442-AF5D-ED33579084A4}"/>
              </a:ext>
            </a:extLst>
          </p:cNvPr>
          <p:cNvSpPr/>
          <p:nvPr/>
        </p:nvSpPr>
        <p:spPr>
          <a:xfrm>
            <a:off x="7405004" y="3359080"/>
            <a:ext cx="1943077" cy="19430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44E12D8-6C45-4343-86BC-051279410401}"/>
              </a:ext>
            </a:extLst>
          </p:cNvPr>
          <p:cNvSpPr/>
          <p:nvPr/>
        </p:nvSpPr>
        <p:spPr>
          <a:xfrm>
            <a:off x="9481632" y="1709741"/>
            <a:ext cx="1943077" cy="194307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5A0005-2CB4-3C4D-996B-FAD5BECDDFB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3602" y="3425417"/>
            <a:ext cx="1914479" cy="191447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7D4990-F0B2-BD4E-92BE-351FE83F32F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79624" y="4429650"/>
            <a:ext cx="2169421" cy="17858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E5E5E7-1B3C-BA4C-A8ED-7D865BB4CED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48081" y="1598996"/>
            <a:ext cx="2142034" cy="214203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Овал 17">
            <a:extLst>
              <a:ext uri="{FF2B5EF4-FFF2-40B4-BE49-F238E27FC236}">
                <a16:creationId xmlns:a16="http://schemas.microsoft.com/office/drawing/2014/main" id="{A0FAC043-C619-7745-AD15-583622121508}"/>
              </a:ext>
            </a:extLst>
          </p:cNvPr>
          <p:cNvSpPr/>
          <p:nvPr/>
        </p:nvSpPr>
        <p:spPr>
          <a:xfrm>
            <a:off x="8001923" y="2274132"/>
            <a:ext cx="3691705" cy="3735850"/>
          </a:xfrm>
          <a:prstGeom prst="ellipse">
            <a:avLst/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FDE7781-4485-0845-B239-86CDA9AA76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</a:blip>
          <a:stretch>
            <a:fillRect/>
          </a:stretch>
        </p:blipFill>
        <p:spPr>
          <a:xfrm rot="12412672">
            <a:off x="8030567" y="-1453398"/>
            <a:ext cx="5537200" cy="6375400"/>
          </a:xfrm>
          <a:prstGeom prst="rect">
            <a:avLst/>
          </a:prstGeom>
        </p:spPr>
      </p:pic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E1919240-4545-9C4B-A7C5-07C669A59F0F}"/>
              </a:ext>
            </a:extLst>
          </p:cNvPr>
          <p:cNvSpPr/>
          <p:nvPr/>
        </p:nvSpPr>
        <p:spPr>
          <a:xfrm>
            <a:off x="638838" y="4689475"/>
            <a:ext cx="3324080" cy="923329"/>
          </a:xfrm>
          <a:prstGeom prst="roundRect">
            <a:avLst>
              <a:gd name="adj" fmla="val 24502"/>
            </a:avLst>
          </a:prstGeom>
          <a:solidFill>
            <a:srgbClr val="39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9740D281-40B4-A14F-90DC-119EF8299FBA}"/>
              </a:ext>
            </a:extLst>
          </p:cNvPr>
          <p:cNvSpPr/>
          <p:nvPr/>
        </p:nvSpPr>
        <p:spPr>
          <a:xfrm>
            <a:off x="606584" y="3401114"/>
            <a:ext cx="4161669" cy="923329"/>
          </a:xfrm>
          <a:prstGeom prst="roundRect">
            <a:avLst>
              <a:gd name="adj" fmla="val 24502"/>
            </a:avLst>
          </a:prstGeom>
          <a:solidFill>
            <a:srgbClr val="39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31C2A5-06AF-BA4B-9DD9-C8C530E5B2CA}"/>
              </a:ext>
            </a:extLst>
          </p:cNvPr>
          <p:cNvSpPr txBox="1"/>
          <p:nvPr/>
        </p:nvSpPr>
        <p:spPr>
          <a:xfrm>
            <a:off x="844503" y="479256"/>
            <a:ext cx="105759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292D63"/>
                </a:solidFill>
                <a:latin typeface="Montserrat" pitchFamily="2" charset="0"/>
              </a:rPr>
              <a:t>ПРЕДЛАГАЕМЫЕ ИСТОЧНИКИ ФИНАНСИРОВАНИЯ</a:t>
            </a:r>
            <a:endParaRPr lang="ru-RU" sz="3200" dirty="0">
              <a:solidFill>
                <a:prstClr val="black"/>
              </a:solidFill>
              <a:latin typeface="Montserrat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A5F887-B375-FE4E-B4BC-6EC327E35AB8}"/>
              </a:ext>
            </a:extLst>
          </p:cNvPr>
          <p:cNvSpPr txBox="1"/>
          <p:nvPr/>
        </p:nvSpPr>
        <p:spPr>
          <a:xfrm>
            <a:off x="1809001" y="3565784"/>
            <a:ext cx="29592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white"/>
                </a:solidFill>
                <a:latin typeface="Montserrat" pitchFamily="2" charset="0"/>
              </a:rPr>
              <a:t>Средства</a:t>
            </a:r>
            <a:r>
              <a:rPr lang="ru-RU" b="1" dirty="0">
                <a:solidFill>
                  <a:prstClr val="white"/>
                </a:solidFill>
                <a:latin typeface="Montserrat" pitchFamily="2" charset="0"/>
              </a:rPr>
              <a:t> компаний-партнеров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B43EBB-978C-BB43-98D9-5398BFEF5CD6}"/>
              </a:ext>
            </a:extLst>
          </p:cNvPr>
          <p:cNvSpPr txBox="1"/>
          <p:nvPr/>
        </p:nvSpPr>
        <p:spPr>
          <a:xfrm>
            <a:off x="1813611" y="4829282"/>
            <a:ext cx="165736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white"/>
                </a:solidFill>
                <a:latin typeface="Montserrat" pitchFamily="2" charset="0"/>
              </a:rPr>
              <a:t>Грантовая</a:t>
            </a:r>
          </a:p>
          <a:p>
            <a:r>
              <a:rPr lang="ru-RU" b="1" dirty="0">
                <a:solidFill>
                  <a:prstClr val="white"/>
                </a:solidFill>
                <a:latin typeface="Montserrat" pitchFamily="2" charset="0"/>
              </a:rPr>
              <a:t>поддержка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F539634B-5A0C-FA47-8C52-F8382B3FB885}"/>
              </a:ext>
            </a:extLst>
          </p:cNvPr>
          <p:cNvSpPr/>
          <p:nvPr/>
        </p:nvSpPr>
        <p:spPr>
          <a:xfrm>
            <a:off x="652094" y="1921171"/>
            <a:ext cx="7252907" cy="1114235"/>
          </a:xfrm>
          <a:prstGeom prst="roundRect">
            <a:avLst>
              <a:gd name="adj" fmla="val 19528"/>
            </a:avLst>
          </a:prstGeom>
          <a:solidFill>
            <a:srgbClr val="39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A8AEC3D-A2EC-A140-896C-0F00EE5E879D}"/>
              </a:ext>
            </a:extLst>
          </p:cNvPr>
          <p:cNvSpPr txBox="1"/>
          <p:nvPr/>
        </p:nvSpPr>
        <p:spPr>
          <a:xfrm>
            <a:off x="1809001" y="201551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prstClr val="white"/>
                </a:solidFill>
                <a:latin typeface="Montserrat" pitchFamily="2" charset="0"/>
              </a:rPr>
              <a:t>Государственные и муниципальные задания организаций, </a:t>
            </a:r>
            <a:r>
              <a:rPr lang="ru-RU" dirty="0">
                <a:solidFill>
                  <a:prstClr val="white"/>
                </a:solidFill>
                <a:latin typeface="Montserrat" pitchFamily="2" charset="0"/>
              </a:rPr>
              <a:t>а также средства</a:t>
            </a:r>
            <a:r>
              <a:rPr lang="ru-RU" b="1" dirty="0">
                <a:solidFill>
                  <a:prstClr val="white"/>
                </a:solidFill>
                <a:latin typeface="Montserrat" pitchFamily="2" charset="0"/>
              </a:rPr>
              <a:t> </a:t>
            </a:r>
            <a:r>
              <a:rPr lang="ru-RU" dirty="0">
                <a:solidFill>
                  <a:prstClr val="white"/>
                </a:solidFill>
                <a:latin typeface="Montserrat" pitchFamily="2" charset="0"/>
              </a:rPr>
              <a:t>нацпроектов, госпрограмм по экологии, образованию</a:t>
            </a:r>
          </a:p>
        </p:txBody>
      </p:sp>
      <p:pic>
        <p:nvPicPr>
          <p:cNvPr id="15" name="Рисунок 14" descr="Цель">
            <a:extLst>
              <a:ext uri="{FF2B5EF4-FFF2-40B4-BE49-F238E27FC236}">
                <a16:creationId xmlns:a16="http://schemas.microsoft.com/office/drawing/2014/main" id="{949AD5B2-C23C-9D48-A9E2-14B3A5072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58215" y="4753217"/>
            <a:ext cx="794534" cy="794534"/>
          </a:xfrm>
          <a:prstGeom prst="rect">
            <a:avLst/>
          </a:prstGeom>
        </p:spPr>
      </p:pic>
      <p:pic>
        <p:nvPicPr>
          <p:cNvPr id="17" name="Рисунок 16" descr="Попасть в яблочко">
            <a:extLst>
              <a:ext uri="{FF2B5EF4-FFF2-40B4-BE49-F238E27FC236}">
                <a16:creationId xmlns:a16="http://schemas.microsoft.com/office/drawing/2014/main" id="{1030FDBF-D07B-AA47-B8F2-5C996637AC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44503" y="2066202"/>
            <a:ext cx="821959" cy="821959"/>
          </a:xfrm>
          <a:prstGeom prst="rect">
            <a:avLst/>
          </a:prstGeom>
        </p:spPr>
      </p:pic>
      <p:pic>
        <p:nvPicPr>
          <p:cNvPr id="19" name="Рисунок 18" descr="Рукопожатие">
            <a:extLst>
              <a:ext uri="{FF2B5EF4-FFF2-40B4-BE49-F238E27FC236}">
                <a16:creationId xmlns:a16="http://schemas.microsoft.com/office/drawing/2014/main" id="{29D8754A-2D2B-E840-836B-32856AF0A7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93798" y="3565784"/>
            <a:ext cx="746289" cy="74628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9152" y="2358481"/>
            <a:ext cx="3757245" cy="35611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66118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77DD8718-FF93-AB41-B7EE-21F566EEA733}"/>
              </a:ext>
            </a:extLst>
          </p:cNvPr>
          <p:cNvSpPr/>
          <p:nvPr/>
        </p:nvSpPr>
        <p:spPr>
          <a:xfrm>
            <a:off x="346654" y="1985568"/>
            <a:ext cx="11574467" cy="1091349"/>
          </a:xfrm>
          <a:prstGeom prst="homePlate">
            <a:avLst>
              <a:gd name="adj" fmla="val 52137"/>
            </a:avLst>
          </a:prstGeom>
          <a:gradFill>
            <a:gsLst>
              <a:gs pos="100000">
                <a:srgbClr val="BCD001"/>
              </a:gs>
              <a:gs pos="0">
                <a:srgbClr val="EBECF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BB2CF4-F67B-BB42-985A-ED339544E652}"/>
              </a:ext>
            </a:extLst>
          </p:cNvPr>
          <p:cNvSpPr txBox="1"/>
          <p:nvPr/>
        </p:nvSpPr>
        <p:spPr>
          <a:xfrm>
            <a:off x="543107" y="1985568"/>
            <a:ext cx="172194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292D63"/>
                </a:solidFill>
                <a:latin typeface="Montserrat" pitchFamily="2" charset="0"/>
              </a:rPr>
              <a:t>1 Этап</a:t>
            </a:r>
          </a:p>
          <a:p>
            <a:r>
              <a:rPr lang="ru-RU" sz="1700" dirty="0">
                <a:solidFill>
                  <a:srgbClr val="292D63"/>
                </a:solidFill>
                <a:latin typeface="Montserrat" pitchFamily="2" charset="0"/>
              </a:rPr>
              <a:t>«Подготовка»</a:t>
            </a:r>
          </a:p>
          <a:p>
            <a:r>
              <a:rPr lang="ru-RU" sz="1700" dirty="0">
                <a:solidFill>
                  <a:srgbClr val="292D63"/>
                </a:solidFill>
                <a:latin typeface="Montserrat" pitchFamily="2" charset="0"/>
              </a:rPr>
              <a:t>2022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CA7576-53B1-4647-AECC-961C07760716}"/>
              </a:ext>
            </a:extLst>
          </p:cNvPr>
          <p:cNvSpPr txBox="1"/>
          <p:nvPr/>
        </p:nvSpPr>
        <p:spPr>
          <a:xfrm>
            <a:off x="3757103" y="2014481"/>
            <a:ext cx="14789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292D63"/>
                </a:solidFill>
                <a:latin typeface="Montserrat" pitchFamily="2" charset="0"/>
              </a:rPr>
              <a:t>2 Этап</a:t>
            </a:r>
          </a:p>
          <a:p>
            <a:r>
              <a:rPr lang="ru-RU" sz="1700" dirty="0">
                <a:solidFill>
                  <a:srgbClr val="292D63"/>
                </a:solidFill>
                <a:latin typeface="Montserrat" pitchFamily="2" charset="0"/>
              </a:rPr>
              <a:t>«Реализация»</a:t>
            </a:r>
          </a:p>
          <a:p>
            <a:r>
              <a:rPr lang="ru-RU" sz="1700" dirty="0">
                <a:solidFill>
                  <a:srgbClr val="292D63"/>
                </a:solidFill>
                <a:latin typeface="Montserrat" pitchFamily="2" charset="0"/>
              </a:rPr>
              <a:t>2022-2030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80C45C-1CB2-4F41-B6C5-11CCF32A83FA}"/>
              </a:ext>
            </a:extLst>
          </p:cNvPr>
          <p:cNvSpPr txBox="1"/>
          <p:nvPr/>
        </p:nvSpPr>
        <p:spPr>
          <a:xfrm>
            <a:off x="6585702" y="2045920"/>
            <a:ext cx="2164375" cy="11849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292D63"/>
                </a:solidFill>
                <a:latin typeface="Montserrat" pitchFamily="2" charset="0"/>
              </a:rPr>
              <a:t>3 Этап</a:t>
            </a:r>
          </a:p>
          <a:p>
            <a:r>
              <a:rPr lang="ru-RU" sz="1700" b="1" dirty="0">
                <a:solidFill>
                  <a:srgbClr val="292D63"/>
                </a:solidFill>
                <a:latin typeface="Montserrat" pitchFamily="2" charset="0"/>
              </a:rPr>
              <a:t>«</a:t>
            </a:r>
            <a:r>
              <a:rPr lang="ru-RU" sz="1700" dirty="0">
                <a:solidFill>
                  <a:srgbClr val="292D63"/>
                </a:solidFill>
                <a:latin typeface="Montserrat" pitchFamily="2" charset="0"/>
              </a:rPr>
              <a:t>Масштабирование»</a:t>
            </a:r>
          </a:p>
          <a:p>
            <a:r>
              <a:rPr lang="ru-RU" sz="1700" dirty="0">
                <a:solidFill>
                  <a:srgbClr val="292D63"/>
                </a:solidFill>
                <a:latin typeface="Montserrat" pitchFamily="2" charset="0"/>
              </a:rPr>
              <a:t>2022-2024</a:t>
            </a:r>
          </a:p>
          <a:p>
            <a:endParaRPr lang="ru-RU" sz="1700" dirty="0">
              <a:solidFill>
                <a:srgbClr val="292D63"/>
              </a:solidFill>
              <a:latin typeface="Montserrat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5C0AD9D-345D-754F-B024-8B8B0C5FDBB1}"/>
              </a:ext>
            </a:extLst>
          </p:cNvPr>
          <p:cNvSpPr txBox="1"/>
          <p:nvPr/>
        </p:nvSpPr>
        <p:spPr>
          <a:xfrm>
            <a:off x="9290150" y="2069577"/>
            <a:ext cx="9302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292D63"/>
                </a:solidFill>
                <a:latin typeface="Montserrat" pitchFamily="2" charset="0"/>
              </a:rPr>
              <a:t>4 Этап</a:t>
            </a:r>
          </a:p>
          <a:p>
            <a:r>
              <a:rPr lang="ru-RU" sz="1700" dirty="0">
                <a:solidFill>
                  <a:srgbClr val="292D63"/>
                </a:solidFill>
                <a:latin typeface="Montserrat" pitchFamily="2" charset="0"/>
              </a:rPr>
              <a:t>«Итоги»</a:t>
            </a:r>
          </a:p>
          <a:p>
            <a:r>
              <a:rPr lang="ru-RU" sz="1700" dirty="0">
                <a:solidFill>
                  <a:srgbClr val="292D63"/>
                </a:solidFill>
                <a:latin typeface="Montserrat" pitchFamily="2" charset="0"/>
              </a:rPr>
              <a:t>2029-2030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BAA8E0-A5C4-2145-BAAC-A47F227BF4EE}"/>
              </a:ext>
            </a:extLst>
          </p:cNvPr>
          <p:cNvSpPr txBox="1"/>
          <p:nvPr/>
        </p:nvSpPr>
        <p:spPr>
          <a:xfrm>
            <a:off x="664506" y="4384252"/>
            <a:ext cx="1893467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7013" indent="-219075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1200" dirty="0">
              <a:solidFill>
                <a:srgbClr val="292D63"/>
              </a:solidFill>
              <a:latin typeface="Montserrat" pitchFamily="2" charset="0"/>
            </a:endParaRPr>
          </a:p>
          <a:p>
            <a:pPr marL="227013" indent="-219075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1200" dirty="0">
              <a:solidFill>
                <a:srgbClr val="292D63"/>
              </a:solidFill>
              <a:latin typeface="Montserrat" pitchFamily="2" charset="0"/>
            </a:endParaRPr>
          </a:p>
          <a:p>
            <a:pPr marL="227013" indent="-219075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1200" dirty="0">
              <a:solidFill>
                <a:srgbClr val="292D63"/>
              </a:solidFill>
              <a:latin typeface="Montserrat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CB99D1-B8D6-4BD0-A04C-E06C62CCF955}"/>
              </a:ext>
            </a:extLst>
          </p:cNvPr>
          <p:cNvSpPr txBox="1"/>
          <p:nvPr/>
        </p:nvSpPr>
        <p:spPr>
          <a:xfrm>
            <a:off x="2451913" y="517606"/>
            <a:ext cx="8267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b="1" spc="300" dirty="0">
                <a:solidFill>
                  <a:srgbClr val="292D63"/>
                </a:solidFill>
                <a:latin typeface="Montserrat" pitchFamily="2" charset="0"/>
              </a:rPr>
              <a:t>ДОРОЖНАЯ КАРТА РАЗВИТИЯ СЕТИ                         (до 2030 года)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CD678F6-A24D-5A45-BF65-34A8AFCF487C}"/>
              </a:ext>
            </a:extLst>
          </p:cNvPr>
          <p:cNvSpPr txBox="1"/>
          <p:nvPr/>
        </p:nvSpPr>
        <p:spPr>
          <a:xfrm>
            <a:off x="437382" y="3162723"/>
            <a:ext cx="2815771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Проведение мониторинга учреждений ДОД на предмет соответствия критериям детского ботанического сада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Разработка основных документов для создания Сети детских ботанических садов на базе ФГБОУ ДО ФЦДО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Обучение педагогов 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Разработка научно-методических и образовательных продуктов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Презентация первых результатов проекта на всероссийском экологическом форуме «Экосистема»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CD678F6-A24D-5A45-BF65-34A8AFCF487C}"/>
              </a:ext>
            </a:extLst>
          </p:cNvPr>
          <p:cNvSpPr txBox="1"/>
          <p:nvPr/>
        </p:nvSpPr>
        <p:spPr>
          <a:xfrm>
            <a:off x="2651115" y="5079684"/>
            <a:ext cx="201559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937">
              <a:spcAft>
                <a:spcPts val="600"/>
              </a:spcAft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D678F6-A24D-5A45-BF65-34A8AFCF487C}"/>
              </a:ext>
            </a:extLst>
          </p:cNvPr>
          <p:cNvSpPr txBox="1"/>
          <p:nvPr/>
        </p:nvSpPr>
        <p:spPr>
          <a:xfrm>
            <a:off x="3074298" y="3162723"/>
            <a:ext cx="3282539" cy="35855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Обучение школьников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Проведение профориентационных школ, стажировок для обучающихся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Подготовка научно-исследовательских работ школьниками  под руководством академических и университетских ученых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 Разработка сайта Сети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Формирование общедоступной электронной библиотеки по проблематике деятельности детских ботанических садов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Организация обмена коллекционными фондами между членами Сети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1200" dirty="0">
              <a:solidFill>
                <a:srgbClr val="292D63"/>
              </a:solidFill>
              <a:latin typeface="Montserrat" pitchFamily="2" charset="0"/>
            </a:endParaRP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1200" dirty="0">
              <a:solidFill>
                <a:srgbClr val="292D63"/>
              </a:solidFill>
              <a:latin typeface="Montserrat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D678F6-A24D-5A45-BF65-34A8AFCF487C}"/>
              </a:ext>
            </a:extLst>
          </p:cNvPr>
          <p:cNvSpPr txBox="1"/>
          <p:nvPr/>
        </p:nvSpPr>
        <p:spPr>
          <a:xfrm>
            <a:off x="6166852" y="3197918"/>
            <a:ext cx="2583225" cy="2908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Создание новых детских ботанических садов (в том числе на базе </a:t>
            </a:r>
            <a:r>
              <a:rPr lang="ru-RU" sz="1200" dirty="0" err="1">
                <a:solidFill>
                  <a:srgbClr val="292D63"/>
                </a:solidFill>
                <a:latin typeface="Montserrat" pitchFamily="2" charset="0"/>
              </a:rPr>
              <a:t>Экостанций</a:t>
            </a: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) по формату «государственная франшиза» 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Увеличение числа дополнительных общеобразовательных программ, в </a:t>
            </a:r>
            <a:r>
              <a:rPr lang="ru-RU" sz="1200" dirty="0" err="1">
                <a:solidFill>
                  <a:srgbClr val="292D63"/>
                </a:solidFill>
                <a:latin typeface="Montserrat" pitchFamily="2" charset="0"/>
              </a:rPr>
              <a:t>т.ч</a:t>
            </a: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. инновационных, реализуемых на базе детских ботанических садов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1200" dirty="0">
              <a:solidFill>
                <a:srgbClr val="292D63"/>
              </a:solidFill>
              <a:latin typeface="Montserrat" pitchFamily="2" charset="0"/>
            </a:endParaRP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endParaRPr lang="ru-RU" sz="1200" dirty="0">
              <a:solidFill>
                <a:srgbClr val="292D63"/>
              </a:solidFill>
              <a:latin typeface="Montserra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50077" y="3263802"/>
            <a:ext cx="294065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Публикация научных результатов, полученных при участии школьников 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Проведение консультаций для образовательных организаций России</a:t>
            </a:r>
          </a:p>
          <a:p>
            <a:pPr marL="244475" indent="-236538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292D63"/>
                </a:solidFill>
                <a:latin typeface="Montserrat" pitchFamily="2" charset="0"/>
              </a:rPr>
              <a:t>Тиражирование образовательных программ и опыта проведения профориентационных смен на федеральную сеть Экостанций 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C9DD0C86-760A-7044-892B-C9D8F5477841}"/>
              </a:ext>
            </a:extLst>
          </p:cNvPr>
          <p:cNvSpPr/>
          <p:nvPr/>
        </p:nvSpPr>
        <p:spPr>
          <a:xfrm>
            <a:off x="289953" y="71478"/>
            <a:ext cx="1710657" cy="1710657"/>
          </a:xfrm>
          <a:prstGeom prst="ellipse">
            <a:avLst/>
          </a:prstGeom>
          <a:solidFill>
            <a:srgbClr val="39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E2B4836E-CEF4-E640-82F3-E314EAEB8F24}"/>
              </a:ext>
            </a:extLst>
          </p:cNvPr>
          <p:cNvSpPr/>
          <p:nvPr/>
        </p:nvSpPr>
        <p:spPr>
          <a:xfrm>
            <a:off x="346654" y="124621"/>
            <a:ext cx="1609584" cy="16095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5B963A2-BFD5-1247-8C7C-C4AF0BA5F3F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432" y="163957"/>
            <a:ext cx="1525697" cy="152569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8934294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B165FCD-5D86-1F48-BABA-4D2DA88763E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 rot="7676980">
            <a:off x="9567145" y="1233726"/>
            <a:ext cx="5537200" cy="63754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4C8DC3D-6D28-144F-8FD2-5E4E496F939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565"/>
          <a:stretch/>
        </p:blipFill>
        <p:spPr>
          <a:xfrm>
            <a:off x="30479" y="-47853"/>
            <a:ext cx="2958785" cy="63754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542" y="619587"/>
            <a:ext cx="11617443" cy="971549"/>
          </a:xfrm>
        </p:spPr>
        <p:txBody>
          <a:bodyPr>
            <a:noAutofit/>
          </a:bodyPr>
          <a:lstStyle/>
          <a:p>
            <a:pPr algn="ctr"/>
            <a:r>
              <a:rPr lang="ru-RU" sz="2700" b="1" dirty="0">
                <a:solidFill>
                  <a:srgbClr val="3AAA35"/>
                </a:solidFill>
                <a:latin typeface="Montserrat" pitchFamily="2" charset="0"/>
                <a:cs typeface="Times New Roman" panose="02020603050405020304" pitchFamily="18" charset="0"/>
              </a:rPr>
              <a:t>ПЛАНИРУЕМЫЕ РЕЗУЛЬТАТЫ </a:t>
            </a:r>
            <a:br>
              <a:rPr lang="ru-RU" sz="2700" b="1" dirty="0">
                <a:solidFill>
                  <a:srgbClr val="3AAA35"/>
                </a:solidFill>
                <a:latin typeface="Montserrat" pitchFamily="2" charset="0"/>
                <a:cs typeface="Times New Roman" panose="02020603050405020304" pitchFamily="18" charset="0"/>
              </a:rPr>
            </a:br>
            <a:r>
              <a:rPr lang="ru-RU" sz="1700" b="1" dirty="0">
                <a:solidFill>
                  <a:srgbClr val="3AAA35"/>
                </a:solidFill>
                <a:latin typeface="Montserrat" pitchFamily="2" charset="0"/>
                <a:cs typeface="Times New Roman" panose="02020603050405020304" pitchFamily="18" charset="0"/>
              </a:rPr>
              <a:t>деятельности Сети детских ботанических садов Российской </a:t>
            </a:r>
            <a:r>
              <a:rPr lang="ru-RU" sz="1700" b="1" dirty="0" smtClean="0">
                <a:solidFill>
                  <a:srgbClr val="3AAA35"/>
                </a:solidFill>
                <a:latin typeface="Montserrat" pitchFamily="2" charset="0"/>
                <a:cs typeface="Times New Roman" panose="02020603050405020304" pitchFamily="18" charset="0"/>
              </a:rPr>
              <a:t>Федерации</a:t>
            </a:r>
            <a:endParaRPr lang="ru-RU" sz="1700" dirty="0">
              <a:solidFill>
                <a:schemeClr val="bg1">
                  <a:lumMod val="50000"/>
                </a:schemeClr>
              </a:solidFill>
              <a:latin typeface="Montserrat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207B06-1134-6743-A49B-44D6D0A71BEC}"/>
              </a:ext>
            </a:extLst>
          </p:cNvPr>
          <p:cNvSpPr txBox="1"/>
          <p:nvPr/>
        </p:nvSpPr>
        <p:spPr>
          <a:xfrm>
            <a:off x="4834904" y="1470015"/>
            <a:ext cx="7209598" cy="5770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1200" b="1" dirty="0">
                <a:solidFill>
                  <a:srgbClr val="292D63"/>
                </a:solidFill>
              </a:rPr>
              <a:t>Увеличен охват детей* новыми дополнительными общеобразовательными программами естественнонаучной направленности  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292D63"/>
                </a:solidFill>
              </a:rPr>
              <a:t>разработаны и апробированы не менее 7 дополнительных общеобразовательных программ в области экологической ботаники, интродукции, генетики и селекции растений, фенологии при участии представителей науки и реального сектора экономики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292D63"/>
                </a:solidFill>
              </a:rPr>
              <a:t>более 50 000 школьников из не менее 68 субъектов РФ прошли обучение по новым программам на базе детских ботанических садов и региональных Экостанций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292D63"/>
                </a:solidFill>
              </a:rPr>
              <a:t>обеспечено вовлечение школьников в научное волонтерство (гражданскую науку)</a:t>
            </a:r>
            <a:r>
              <a:rPr lang="ru-RU" sz="1200" b="1" dirty="0">
                <a:solidFill>
                  <a:srgbClr val="292D63"/>
                </a:solidFill>
              </a:rPr>
              <a:t>**</a:t>
            </a:r>
          </a:p>
          <a:p>
            <a:endParaRPr lang="ru-RU" sz="1200" b="1" dirty="0">
              <a:solidFill>
                <a:srgbClr val="002060"/>
              </a:solidFill>
            </a:endParaRPr>
          </a:p>
          <a:p>
            <a:r>
              <a:rPr lang="ru-RU" sz="1200" b="1" dirty="0">
                <a:solidFill>
                  <a:srgbClr val="002060"/>
                </a:solidFill>
              </a:rPr>
              <a:t>Созданы условия для профессионального самоопределения* школьников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</a:rPr>
              <a:t>организовано не менее 3 профориентационных школы в области экологической ботаники, генетики и селекции растений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002060"/>
                </a:solidFill>
              </a:rPr>
              <a:t>более 1000 </a:t>
            </a:r>
            <a:r>
              <a:rPr lang="ru-RU" sz="1200" dirty="0">
                <a:solidFill>
                  <a:srgbClr val="292D63"/>
                </a:solidFill>
              </a:rPr>
              <a:t>обучающихся прошли стажировки на базе  ведущих академических и университетских ботанических садов России</a:t>
            </a:r>
          </a:p>
          <a:p>
            <a:pPr marL="285750" indent="-285750">
              <a:buFontTx/>
              <a:buChar char="-"/>
            </a:pPr>
            <a:endParaRPr lang="ru-RU" sz="1200" dirty="0">
              <a:solidFill>
                <a:srgbClr val="292D63"/>
              </a:solidFill>
            </a:endParaRPr>
          </a:p>
          <a:p>
            <a:r>
              <a:rPr lang="ru-RU" sz="1200" b="1" dirty="0">
                <a:solidFill>
                  <a:schemeClr val="accent1">
                    <a:lumMod val="50000"/>
                  </a:schemeClr>
                </a:solidFill>
              </a:rPr>
              <a:t>Обеспечена возможность профессионального развития педагогических работников*</a:t>
            </a:r>
          </a:p>
          <a:p>
            <a:pPr marL="285750" indent="-285750">
              <a:buFontTx/>
              <a:buChar char="-"/>
            </a:pPr>
            <a:r>
              <a:rPr lang="ru-RU" sz="1200" dirty="0">
                <a:solidFill>
                  <a:srgbClr val="292D63"/>
                </a:solidFill>
              </a:rPr>
              <a:t>более 1000 педагогов прошли обучение в рамках курсов повышения квалификации на базе ФГБОУ ДО ФЦДО </a:t>
            </a:r>
          </a:p>
          <a:p>
            <a:pPr marL="285750" indent="-285750">
              <a:buFontTx/>
              <a:buChar char="-"/>
            </a:pPr>
            <a:endParaRPr lang="ru-RU" sz="1200" dirty="0">
              <a:solidFill>
                <a:srgbClr val="292D63"/>
              </a:solidFill>
            </a:endParaRPr>
          </a:p>
          <a:p>
            <a:pPr marL="7937">
              <a:spcAft>
                <a:spcPts val="600"/>
              </a:spcAft>
            </a:pPr>
            <a:r>
              <a:rPr lang="ru-RU" sz="1200" b="1" dirty="0">
                <a:solidFill>
                  <a:srgbClr val="292D63"/>
                </a:solidFill>
              </a:rPr>
              <a:t>Обеспечено масштабирование практики (в рамках деятельности ФГБОУ ДО ФЦДО - инновационной площадки РАО) </a:t>
            </a:r>
          </a:p>
          <a:p>
            <a:pPr marL="293687" indent="-285750">
              <a:spcAft>
                <a:spcPts val="600"/>
              </a:spcAft>
              <a:buFontTx/>
              <a:buChar char="-"/>
            </a:pPr>
            <a:r>
              <a:rPr lang="ru-RU" sz="1200" dirty="0">
                <a:solidFill>
                  <a:srgbClr val="292D63"/>
                </a:solidFill>
              </a:rPr>
              <a:t>тиражирование образовательных программ и опыта проведения профориентационных школ на федеральную сеть Экостанций </a:t>
            </a:r>
          </a:p>
          <a:p>
            <a:pPr marL="293687" indent="-285750">
              <a:spcAft>
                <a:spcPts val="600"/>
              </a:spcAft>
              <a:buFontTx/>
              <a:buChar char="-"/>
            </a:pPr>
            <a:r>
              <a:rPr lang="ru-RU" sz="1200" dirty="0">
                <a:solidFill>
                  <a:srgbClr val="292D63"/>
                </a:solidFill>
              </a:rPr>
              <a:t>организовано широкомасштабное создание детских ботанических садов в том числе на базе Экостанций) по формату «государственная франшиза» в большинстве регионов России</a:t>
            </a:r>
          </a:p>
          <a:p>
            <a:endParaRPr lang="ru-RU" sz="1200" dirty="0">
              <a:solidFill>
                <a:srgbClr val="292D63"/>
              </a:solidFill>
            </a:endParaRPr>
          </a:p>
          <a:p>
            <a:endParaRPr lang="ru-RU" sz="1200" dirty="0">
              <a:solidFill>
                <a:srgbClr val="292D63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17A1373-C768-1E4B-80DC-7C0055F41B86}"/>
              </a:ext>
            </a:extLst>
          </p:cNvPr>
          <p:cNvSpPr/>
          <p:nvPr/>
        </p:nvSpPr>
        <p:spPr>
          <a:xfrm>
            <a:off x="4368647" y="1777073"/>
            <a:ext cx="102577" cy="562704"/>
          </a:xfrm>
          <a:prstGeom prst="rect">
            <a:avLst/>
          </a:prstGeom>
          <a:solidFill>
            <a:srgbClr val="3A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D6A7A3D-6840-6C46-8473-E1C3756145D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0596" y="70389"/>
            <a:ext cx="984410" cy="765652"/>
          </a:xfrm>
          <a:prstGeom prst="rect">
            <a:avLst/>
          </a:prstGeom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AF518994-92C2-9345-BD53-6DCA3E253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60" y="57612"/>
            <a:ext cx="1218936" cy="1030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4117" y="139929"/>
            <a:ext cx="1977584" cy="639983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517A1373-C768-1E4B-80DC-7C0055F41B86}"/>
              </a:ext>
            </a:extLst>
          </p:cNvPr>
          <p:cNvSpPr/>
          <p:nvPr/>
        </p:nvSpPr>
        <p:spPr>
          <a:xfrm>
            <a:off x="4395335" y="3378602"/>
            <a:ext cx="102577" cy="562704"/>
          </a:xfrm>
          <a:prstGeom prst="rect">
            <a:avLst/>
          </a:prstGeom>
          <a:solidFill>
            <a:srgbClr val="3A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17A1373-C768-1E4B-80DC-7C0055F41B86}"/>
              </a:ext>
            </a:extLst>
          </p:cNvPr>
          <p:cNvSpPr/>
          <p:nvPr/>
        </p:nvSpPr>
        <p:spPr>
          <a:xfrm>
            <a:off x="4378818" y="4417427"/>
            <a:ext cx="102577" cy="562704"/>
          </a:xfrm>
          <a:prstGeom prst="rect">
            <a:avLst/>
          </a:prstGeom>
          <a:solidFill>
            <a:srgbClr val="3A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71250E-A72B-AD4E-B5C0-213386FDF386}"/>
              </a:ext>
            </a:extLst>
          </p:cNvPr>
          <p:cNvSpPr txBox="1"/>
          <p:nvPr/>
        </p:nvSpPr>
        <p:spPr>
          <a:xfrm>
            <a:off x="51160" y="6491136"/>
            <a:ext cx="1318313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000" dirty="0">
                <a:solidFill>
                  <a:schemeClr val="bg1">
                    <a:lumMod val="50000"/>
                  </a:schemeClr>
                </a:solidFill>
              </a:rPr>
              <a:t>*Федеральный проект «Успех каждого ребенка» национального проекта «Образование»</a:t>
            </a:r>
          </a:p>
          <a:p>
            <a:r>
              <a:rPr lang="ru-RU" sz="1000" dirty="0">
                <a:solidFill>
                  <a:schemeClr val="bg1">
                    <a:lumMod val="50000"/>
                  </a:schemeClr>
                </a:solidFill>
              </a:rPr>
              <a:t>**  п.3 «Перечня поручений Президента РФ № Пр-290 от 10.02.2022 </a:t>
            </a:r>
          </a:p>
          <a:p>
            <a:r>
              <a:rPr lang="ru-RU" sz="1000" dirty="0"/>
              <a:t> 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106CB5D-940D-2546-99D3-A70846C28DF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7443" y="126168"/>
            <a:ext cx="793050" cy="793050"/>
          </a:xfrm>
          <a:prstGeom prst="ellipse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517A1373-C768-1E4B-80DC-7C0055F41B86}"/>
              </a:ext>
            </a:extLst>
          </p:cNvPr>
          <p:cNvSpPr/>
          <p:nvPr/>
        </p:nvSpPr>
        <p:spPr>
          <a:xfrm>
            <a:off x="4384077" y="5243940"/>
            <a:ext cx="102577" cy="562704"/>
          </a:xfrm>
          <a:prstGeom prst="rect">
            <a:avLst/>
          </a:prstGeom>
          <a:solidFill>
            <a:srgbClr val="3A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A0FAC043-C619-7745-AD15-583622121508}"/>
              </a:ext>
            </a:extLst>
          </p:cNvPr>
          <p:cNvSpPr/>
          <p:nvPr/>
        </p:nvSpPr>
        <p:spPr>
          <a:xfrm>
            <a:off x="109330" y="2070794"/>
            <a:ext cx="3691705" cy="3735850"/>
          </a:xfrm>
          <a:prstGeom prst="ellipse">
            <a:avLst/>
          </a:prstGeom>
          <a:solidFill>
            <a:srgbClr val="40D7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7" r="16637"/>
          <a:stretch/>
        </p:blipFill>
        <p:spPr>
          <a:xfrm>
            <a:off x="214191" y="2196349"/>
            <a:ext cx="3482077" cy="348207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869414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2D13427-4E11-CE49-ACBF-90FA337BC5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 rot="10606812">
            <a:off x="-2869745" y="-442224"/>
            <a:ext cx="5127636" cy="8009680"/>
          </a:xfrm>
          <a:prstGeom prst="rect">
            <a:avLst/>
          </a:prstGeom>
        </p:spPr>
      </p:pic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8376F28D-74E8-5E4F-9CAD-DF63BFAC621D}"/>
              </a:ext>
            </a:extLst>
          </p:cNvPr>
          <p:cNvSpPr/>
          <p:nvPr/>
        </p:nvSpPr>
        <p:spPr>
          <a:xfrm>
            <a:off x="583382" y="1856114"/>
            <a:ext cx="3546764" cy="3598119"/>
          </a:xfrm>
          <a:prstGeom prst="roundRect">
            <a:avLst>
              <a:gd name="adj" fmla="val 6120"/>
            </a:avLst>
          </a:prstGeom>
          <a:solidFill>
            <a:srgbClr val="3A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1C5D02-16E6-4244-8C74-811012D315C7}"/>
              </a:ext>
            </a:extLst>
          </p:cNvPr>
          <p:cNvSpPr txBox="1"/>
          <p:nvPr/>
        </p:nvSpPr>
        <p:spPr>
          <a:xfrm>
            <a:off x="634587" y="703857"/>
            <a:ext cx="1106059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rgbClr val="3AAA35"/>
                </a:solidFill>
                <a:latin typeface="Montserrat" pitchFamily="2" charset="0"/>
              </a:rPr>
              <a:t>ИНФОРМАЦИОННЫЕ  МАТЕРИАЛЫ</a:t>
            </a:r>
            <a:endParaRPr lang="ru-RU" sz="3500" dirty="0">
              <a:solidFill>
                <a:srgbClr val="3AAA35"/>
              </a:solidFill>
              <a:latin typeface="Montserrat" pitchFamily="2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1B073C-836F-5749-8B9F-695A178CA6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9448641" y="-575840"/>
            <a:ext cx="5127636" cy="800968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D80FB0-7A7D-4DA3-840A-00476677C16B}"/>
              </a:ext>
            </a:extLst>
          </p:cNvPr>
          <p:cNvSpPr/>
          <p:nvPr/>
        </p:nvSpPr>
        <p:spPr>
          <a:xfrm>
            <a:off x="-134471" y="5870656"/>
            <a:ext cx="123264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92D63"/>
                </a:solidFill>
                <a:latin typeface="Montserrat" pitchFamily="2" charset="0"/>
              </a:rPr>
              <a:t>ВСТУПИТЬ В СЕТЬ: </a:t>
            </a:r>
          </a:p>
          <a:p>
            <a:pPr algn="ctr"/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Панин Алексей Владимирович, к.б.н., руководитель координационной группы Сети, тел: 8(903)-386-61-23</a:t>
            </a:r>
            <a:r>
              <a:rPr lang="ru-RU" sz="1200" dirty="0">
                <a:solidFill>
                  <a:srgbClr val="002060"/>
                </a:solidFill>
              </a:rPr>
              <a:t>, </a:t>
            </a: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электронная почта:</a:t>
            </a:r>
            <a:r>
              <a:rPr lang="en-US" sz="1200" dirty="0">
                <a:solidFill>
                  <a:srgbClr val="002060"/>
                </a:solidFill>
                <a:latin typeface="Montserrat" pitchFamily="2" charset="0"/>
              </a:rPr>
              <a:t> panin@fedcdo.ru</a:t>
            </a: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 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7F31E38F-2C2D-DC4A-A9AF-354215DCC252}"/>
              </a:ext>
            </a:extLst>
          </p:cNvPr>
          <p:cNvSpPr/>
          <p:nvPr/>
        </p:nvSpPr>
        <p:spPr>
          <a:xfrm>
            <a:off x="1158878" y="2531656"/>
            <a:ext cx="2280415" cy="2078970"/>
          </a:xfrm>
          <a:prstGeom prst="roundRect">
            <a:avLst>
              <a:gd name="adj" fmla="val 533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B96F62EC-455A-5645-B741-6D0CAAD9A277}"/>
              </a:ext>
            </a:extLst>
          </p:cNvPr>
          <p:cNvSpPr/>
          <p:nvPr/>
        </p:nvSpPr>
        <p:spPr>
          <a:xfrm>
            <a:off x="8124613" y="1856113"/>
            <a:ext cx="3546764" cy="3598119"/>
          </a:xfrm>
          <a:prstGeom prst="roundRect">
            <a:avLst>
              <a:gd name="adj" fmla="val 6120"/>
            </a:avLst>
          </a:prstGeom>
          <a:solidFill>
            <a:srgbClr val="3A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BC62D4-BCDB-D54E-A109-543FB7939C8C}"/>
              </a:ext>
            </a:extLst>
          </p:cNvPr>
          <p:cNvSpPr txBox="1"/>
          <p:nvPr/>
        </p:nvSpPr>
        <p:spPr>
          <a:xfrm>
            <a:off x="8179865" y="4700015"/>
            <a:ext cx="33916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bg1"/>
                </a:solidFill>
                <a:latin typeface="Montserrat" pitchFamily="2" charset="0"/>
              </a:rPr>
              <a:t>Примерное положение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о детском ботаническом саде 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55D51BCE-6842-9740-A59C-AB4248D892DB}"/>
              </a:ext>
            </a:extLst>
          </p:cNvPr>
          <p:cNvSpPr/>
          <p:nvPr/>
        </p:nvSpPr>
        <p:spPr>
          <a:xfrm>
            <a:off x="8819590" y="2498399"/>
            <a:ext cx="2280415" cy="2078970"/>
          </a:xfrm>
          <a:prstGeom prst="roundRect">
            <a:avLst>
              <a:gd name="adj" fmla="val 533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8376F28D-74E8-5E4F-9CAD-DF63BFAC621D}"/>
              </a:ext>
            </a:extLst>
          </p:cNvPr>
          <p:cNvSpPr/>
          <p:nvPr/>
        </p:nvSpPr>
        <p:spPr>
          <a:xfrm>
            <a:off x="4421412" y="1856112"/>
            <a:ext cx="3546764" cy="3598119"/>
          </a:xfrm>
          <a:prstGeom prst="roundRect">
            <a:avLst>
              <a:gd name="adj" fmla="val 6120"/>
            </a:avLst>
          </a:prstGeom>
          <a:solidFill>
            <a:srgbClr val="3A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7F31E38F-2C2D-DC4A-A9AF-354215DCC252}"/>
              </a:ext>
            </a:extLst>
          </p:cNvPr>
          <p:cNvSpPr/>
          <p:nvPr/>
        </p:nvSpPr>
        <p:spPr>
          <a:xfrm>
            <a:off x="4999042" y="2523131"/>
            <a:ext cx="2280415" cy="2078970"/>
          </a:xfrm>
          <a:prstGeom prst="roundRect">
            <a:avLst>
              <a:gd name="adj" fmla="val 533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3D1F3A-48BF-784C-BF2D-51AC4F79A1A4}"/>
              </a:ext>
            </a:extLst>
          </p:cNvPr>
          <p:cNvSpPr txBox="1"/>
          <p:nvPr/>
        </p:nvSpPr>
        <p:spPr>
          <a:xfrm>
            <a:off x="482197" y="4635313"/>
            <a:ext cx="379358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bg1"/>
                </a:solidFill>
                <a:latin typeface="Montserrat" pitchFamily="2" charset="0"/>
              </a:rPr>
              <a:t>Положение о Сети </a:t>
            </a:r>
          </a:p>
          <a:p>
            <a:pPr algn="ctr"/>
            <a:r>
              <a:rPr lang="ru-RU" sz="1700" dirty="0">
                <a:solidFill>
                  <a:schemeClr val="bg1"/>
                </a:solidFill>
                <a:latin typeface="Montserrat" pitchFamily="2" charset="0"/>
              </a:rPr>
              <a:t>детских ботанических садов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3D1F3A-48BF-784C-BF2D-51AC4F79A1A4}"/>
              </a:ext>
            </a:extLst>
          </p:cNvPr>
          <p:cNvSpPr txBox="1"/>
          <p:nvPr/>
        </p:nvSpPr>
        <p:spPr>
          <a:xfrm>
            <a:off x="4331031" y="4644855"/>
            <a:ext cx="379358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bg1"/>
                </a:solidFill>
                <a:latin typeface="Montserrat" pitchFamily="2" charset="0"/>
              </a:rPr>
              <a:t>Реестр </a:t>
            </a:r>
          </a:p>
          <a:p>
            <a:pPr algn="ctr"/>
            <a:r>
              <a:rPr lang="ru-RU" sz="1700" dirty="0">
                <a:solidFill>
                  <a:schemeClr val="bg1"/>
                </a:solidFill>
                <a:latin typeface="Montserrat" pitchFamily="2" charset="0"/>
              </a:rPr>
              <a:t>детских ботанических садов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755" y="2640111"/>
            <a:ext cx="1904821" cy="19048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1237" y="2668079"/>
            <a:ext cx="1835858" cy="18358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11" y="2726537"/>
            <a:ext cx="1746165" cy="1731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90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2D13427-4E11-CE49-ACBF-90FA337BC5A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 rot="10606812">
            <a:off x="-2869745" y="-442224"/>
            <a:ext cx="5127636" cy="80096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1C5D02-16E6-4244-8C74-811012D315C7}"/>
              </a:ext>
            </a:extLst>
          </p:cNvPr>
          <p:cNvSpPr txBox="1"/>
          <p:nvPr/>
        </p:nvSpPr>
        <p:spPr>
          <a:xfrm>
            <a:off x="634587" y="703857"/>
            <a:ext cx="11060594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500" b="1" dirty="0" smtClean="0">
                <a:solidFill>
                  <a:srgbClr val="3AAA35"/>
                </a:solidFill>
                <a:latin typeface="Montserrat" pitchFamily="2" charset="0"/>
              </a:rPr>
              <a:t>ВОПРОСЫ</a:t>
            </a:r>
            <a:r>
              <a:rPr lang="en-US" sz="3500" b="1" dirty="0" smtClean="0">
                <a:solidFill>
                  <a:srgbClr val="3AAA35"/>
                </a:solidFill>
                <a:latin typeface="Montserrat" pitchFamily="2" charset="0"/>
              </a:rPr>
              <a:t>/</a:t>
            </a:r>
            <a:r>
              <a:rPr lang="ru-RU" sz="3500" b="1" dirty="0" smtClean="0">
                <a:solidFill>
                  <a:srgbClr val="3AAA35"/>
                </a:solidFill>
                <a:latin typeface="Montserrat" pitchFamily="2" charset="0"/>
              </a:rPr>
              <a:t>ПРЕДЛОЖЕНИЯ</a:t>
            </a:r>
            <a:r>
              <a:rPr lang="en-US" sz="3500" b="1" dirty="0" smtClean="0">
                <a:solidFill>
                  <a:srgbClr val="3AAA35"/>
                </a:solidFill>
                <a:latin typeface="Montserrat" pitchFamily="2" charset="0"/>
              </a:rPr>
              <a:t>/</a:t>
            </a:r>
            <a:r>
              <a:rPr lang="ru-RU" sz="3500" b="1" dirty="0" smtClean="0">
                <a:solidFill>
                  <a:srgbClr val="3AAA35"/>
                </a:solidFill>
                <a:latin typeface="Montserrat" pitchFamily="2" charset="0"/>
              </a:rPr>
              <a:t>ЗАМЕЧАНИЯ</a:t>
            </a:r>
            <a:endParaRPr lang="ru-RU" sz="3500" dirty="0">
              <a:solidFill>
                <a:srgbClr val="3AAA35"/>
              </a:solidFill>
              <a:latin typeface="Montserrat" pitchFamily="2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1B073C-836F-5749-8B9F-695A178CA6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4000"/>
          </a:blip>
          <a:stretch>
            <a:fillRect/>
          </a:stretch>
        </p:blipFill>
        <p:spPr>
          <a:xfrm>
            <a:off x="9448641" y="-575840"/>
            <a:ext cx="5127636" cy="800968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9D80FB0-7A7D-4DA3-840A-00476677C16B}"/>
              </a:ext>
            </a:extLst>
          </p:cNvPr>
          <p:cNvSpPr/>
          <p:nvPr/>
        </p:nvSpPr>
        <p:spPr>
          <a:xfrm>
            <a:off x="-134471" y="5870656"/>
            <a:ext cx="123264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292D63"/>
                </a:solidFill>
                <a:latin typeface="Montserrat" pitchFamily="2" charset="0"/>
              </a:rPr>
              <a:t>ВСТУПИТЬ В СЕТЬ: </a:t>
            </a:r>
          </a:p>
          <a:p>
            <a:pPr algn="ctr"/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Панин Алексей Владимирович, к.б.н., руководитель координационной группы Сети, тел: 8(903)-386-61-23</a:t>
            </a:r>
            <a:r>
              <a:rPr lang="ru-RU" sz="1200" dirty="0">
                <a:solidFill>
                  <a:srgbClr val="002060"/>
                </a:solidFill>
              </a:rPr>
              <a:t>, </a:t>
            </a: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электронная почта:</a:t>
            </a:r>
            <a:r>
              <a:rPr lang="en-US" sz="1200" dirty="0">
                <a:solidFill>
                  <a:srgbClr val="002060"/>
                </a:solidFill>
                <a:latin typeface="Montserrat" pitchFamily="2" charset="0"/>
              </a:rPr>
              <a:t> panin@fedcdo.ru</a:t>
            </a:r>
            <a:r>
              <a:rPr lang="ru-RU" sz="1200" dirty="0">
                <a:solidFill>
                  <a:srgbClr val="002060"/>
                </a:solidFill>
                <a:latin typeface="Montserrat" pitchFamily="2" charset="0"/>
              </a:rPr>
              <a:t> </a:t>
            </a:r>
            <a:endParaRPr lang="ru-RU" sz="1200" dirty="0">
              <a:solidFill>
                <a:srgbClr val="002060"/>
              </a:solidFill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7F31E38F-2C2D-DC4A-A9AF-354215DCC252}"/>
              </a:ext>
            </a:extLst>
          </p:cNvPr>
          <p:cNvSpPr/>
          <p:nvPr/>
        </p:nvSpPr>
        <p:spPr>
          <a:xfrm>
            <a:off x="1158878" y="2531656"/>
            <a:ext cx="2280415" cy="2078970"/>
          </a:xfrm>
          <a:prstGeom prst="roundRect">
            <a:avLst>
              <a:gd name="adj" fmla="val 533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BC62D4-BCDB-D54E-A109-543FB7939C8C}"/>
              </a:ext>
            </a:extLst>
          </p:cNvPr>
          <p:cNvSpPr txBox="1"/>
          <p:nvPr/>
        </p:nvSpPr>
        <p:spPr>
          <a:xfrm>
            <a:off x="8179865" y="4700015"/>
            <a:ext cx="3391631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bg1"/>
                </a:solidFill>
                <a:latin typeface="Montserrat" pitchFamily="2" charset="0"/>
              </a:rPr>
              <a:t>Примерное положение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Montserrat" pitchFamily="2" charset="0"/>
              </a:rPr>
              <a:t>о детском ботаническом саде 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55D51BCE-6842-9740-A59C-AB4248D892DB}"/>
              </a:ext>
            </a:extLst>
          </p:cNvPr>
          <p:cNvSpPr/>
          <p:nvPr/>
        </p:nvSpPr>
        <p:spPr>
          <a:xfrm>
            <a:off x="8819590" y="2498399"/>
            <a:ext cx="2280415" cy="2078970"/>
          </a:xfrm>
          <a:prstGeom prst="roundRect">
            <a:avLst>
              <a:gd name="adj" fmla="val 533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8376F28D-74E8-5E4F-9CAD-DF63BFAC621D}"/>
              </a:ext>
            </a:extLst>
          </p:cNvPr>
          <p:cNvSpPr/>
          <p:nvPr/>
        </p:nvSpPr>
        <p:spPr>
          <a:xfrm>
            <a:off x="4421412" y="1856112"/>
            <a:ext cx="3546764" cy="3598119"/>
          </a:xfrm>
          <a:prstGeom prst="roundRect">
            <a:avLst>
              <a:gd name="adj" fmla="val 6120"/>
            </a:avLst>
          </a:prstGeom>
          <a:solidFill>
            <a:srgbClr val="3AAA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7F31E38F-2C2D-DC4A-A9AF-354215DCC252}"/>
              </a:ext>
            </a:extLst>
          </p:cNvPr>
          <p:cNvSpPr/>
          <p:nvPr/>
        </p:nvSpPr>
        <p:spPr>
          <a:xfrm>
            <a:off x="4999042" y="2523131"/>
            <a:ext cx="2280415" cy="2078970"/>
          </a:xfrm>
          <a:prstGeom prst="roundRect">
            <a:avLst>
              <a:gd name="adj" fmla="val 533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83D1F3A-48BF-784C-BF2D-51AC4F79A1A4}"/>
              </a:ext>
            </a:extLst>
          </p:cNvPr>
          <p:cNvSpPr txBox="1"/>
          <p:nvPr/>
        </p:nvSpPr>
        <p:spPr>
          <a:xfrm>
            <a:off x="482197" y="4635313"/>
            <a:ext cx="379358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chemeClr val="bg1"/>
                </a:solidFill>
                <a:latin typeface="Montserrat" pitchFamily="2" charset="0"/>
              </a:rPr>
              <a:t>Положение о Сети </a:t>
            </a:r>
          </a:p>
          <a:p>
            <a:pPr algn="ctr"/>
            <a:r>
              <a:rPr lang="ru-RU" sz="1700" dirty="0">
                <a:solidFill>
                  <a:schemeClr val="bg1"/>
                </a:solidFill>
                <a:latin typeface="Montserrat" pitchFamily="2" charset="0"/>
              </a:rPr>
              <a:t>детских ботанических садов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3D1F3A-48BF-784C-BF2D-51AC4F79A1A4}"/>
              </a:ext>
            </a:extLst>
          </p:cNvPr>
          <p:cNvSpPr txBox="1"/>
          <p:nvPr/>
        </p:nvSpPr>
        <p:spPr>
          <a:xfrm>
            <a:off x="4331031" y="4644855"/>
            <a:ext cx="3793582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>
                <a:solidFill>
                  <a:schemeClr val="bg1"/>
                </a:solidFill>
                <a:latin typeface="Montserrat" pitchFamily="2" charset="0"/>
              </a:rPr>
              <a:t>ССЫЛКА НА ОПРОС</a:t>
            </a:r>
            <a:endParaRPr lang="ru-RU" sz="1700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514" y="2706349"/>
            <a:ext cx="1714739" cy="166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6031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3088</TotalTime>
  <Words>1245</Words>
  <Application>Microsoft Office PowerPoint</Application>
  <PresentationFormat>Широкоэкранный</PresentationFormat>
  <Paragraphs>224</Paragraphs>
  <Slides>16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4" baseType="lpstr">
      <vt:lpstr>Montserrat</vt:lpstr>
      <vt:lpstr>Montserrat ExtraBold</vt:lpstr>
      <vt:lpstr>Calibri</vt:lpstr>
      <vt:lpstr>Arial</vt:lpstr>
      <vt:lpstr>Wingdings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ОБЪЕДИНЕНИЯ (КРУЖКИ)  НА БАЗЕ ДЕТСКИХ БОТАНИЧЕСКИХ САДОВ </vt:lpstr>
      <vt:lpstr>Презентация PowerPoint</vt:lpstr>
      <vt:lpstr>Презентация PowerPoint</vt:lpstr>
      <vt:lpstr>ПЛАНИРУЕМЫЕ РЕЗУЛЬТАТЫ  деятельности Сети детских ботанических садов Российской Федерации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Виталий Петренко</dc:creator>
  <cp:lastModifiedBy>Анна</cp:lastModifiedBy>
  <cp:revision>326</cp:revision>
  <dcterms:created xsi:type="dcterms:W3CDTF">2022-03-20T05:37:26Z</dcterms:created>
  <dcterms:modified xsi:type="dcterms:W3CDTF">2022-05-20T07:09:36Z</dcterms:modified>
</cp:coreProperties>
</file>