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320" r:id="rId2"/>
    <p:sldId id="330" r:id="rId3"/>
    <p:sldId id="335" r:id="rId4"/>
    <p:sldId id="336" r:id="rId5"/>
    <p:sldId id="337" r:id="rId6"/>
    <p:sldId id="338" r:id="rId7"/>
    <p:sldId id="340" r:id="rId8"/>
    <p:sldId id="341" r:id="rId9"/>
    <p:sldId id="327" r:id="rId10"/>
    <p:sldId id="342" r:id="rId11"/>
    <p:sldId id="343" r:id="rId12"/>
    <p:sldId id="334" r:id="rId13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рнилина" initials="КВ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33A"/>
    <a:srgbClr val="EA6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2" autoAdjust="0"/>
    <p:restoredTop sz="99884" autoAdjust="0"/>
  </p:normalViewPr>
  <p:slideViewPr>
    <p:cSldViewPr snapToGrid="0">
      <p:cViewPr varScale="1">
        <p:scale>
          <a:sx n="115" d="100"/>
          <a:sy n="115" d="100"/>
        </p:scale>
        <p:origin x="84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12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3F04D-B387-4768-89B5-F4049C0C795A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12879-EBC8-4BD6-B197-DA9DDED6C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830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075B-659B-4456-9984-3EBA3C123B78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816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93FAE-3856-4007-9C0C-4B20F59C9E61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08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F9F87-C29D-4313-A046-381A26327476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1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875EC-31AD-422A-A36A-B1719DF833CD}" type="datetime1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590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8077-79D8-4D31-A08F-C8AB8FB1A7A0}" type="datetime1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190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26A74-37EE-463C-A723-A08A1653D260}" type="datetime1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4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59332-A66E-4520-833C-D8005DA73861}" type="datetime1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61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A90B-EE28-415B-927C-6E3C91000335}" type="datetime1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61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10233-C289-4060-BF6E-9C8B971A2092}" type="datetime1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333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89FD-B7F8-41CF-A559-9D08B5A88742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4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5188F-394D-4792-B1AE-2BF79F98E077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40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9721A-1338-494C-BC55-D40E3BB31345}" type="datetime1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D4658-2238-4D71-BC42-9D63677F74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689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10"/>
          <p:cNvSpPr txBox="1">
            <a:spLocks/>
          </p:cNvSpPr>
          <p:nvPr/>
        </p:nvSpPr>
        <p:spPr>
          <a:xfrm>
            <a:off x="797712" y="1819275"/>
            <a:ext cx="11258551" cy="2878290"/>
          </a:xfrm>
          <a:prstGeom prst="rect">
            <a:avLst/>
          </a:prstGeom>
        </p:spPr>
        <p:txBody>
          <a:bodyPr wrap="square" spcCol="0" anchor="ctr">
            <a:normAutofit/>
          </a:bodyPr>
          <a:lstStyle/>
          <a:p>
            <a:pPr algn="ctr" latinLnBrk="1">
              <a:defRPr/>
            </a:pPr>
            <a:r>
              <a:rPr lang="ru-RU" sz="3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Особенности проведения </a:t>
            </a:r>
            <a:br>
              <a:rPr lang="ru-RU" sz="3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итогового собеседования </a:t>
            </a:r>
          </a:p>
          <a:p>
            <a:pPr algn="ctr" latinLnBrk="1">
              <a:defRPr/>
            </a:pPr>
            <a:r>
              <a:rPr lang="ru-RU" sz="3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русскому языку </a:t>
            </a:r>
            <a:r>
              <a:rPr lang="ru-RU" sz="38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2022 году</a:t>
            </a:r>
            <a:endParaRPr lang="ru-RU" sz="38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9629" y="0"/>
            <a:ext cx="4572000" cy="1709737"/>
          </a:xfrm>
          <a:noFill/>
        </p:spPr>
      </p:pic>
    </p:spTree>
    <p:extLst>
      <p:ext uri="{BB962C8B-B14F-4D97-AF65-F5344CB8AC3E}">
        <p14:creationId xmlns:p14="http://schemas.microsoft.com/office/powerpoint/2010/main" val="137696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0" y="3177"/>
            <a:ext cx="12192000" cy="6854824"/>
            <a:chOff x="1" y="3664"/>
            <a:chExt cx="9144000" cy="6875601"/>
          </a:xfrm>
        </p:grpSpPr>
        <p:sp>
          <p:nvSpPr>
            <p:cNvPr id="3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bg1"/>
                  </a:solidFill>
                </a:rPr>
                <a:t>Организационно-технологические особенности 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проведения ИС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5" name="Блок-схема: процесс 4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7" name="Полилиния 6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" name="Полилиния 7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" name="Полилиния 8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762270" y="934317"/>
            <a:ext cx="9072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2400" b="1" dirty="0" smtClean="0">
                <a:solidFill>
                  <a:srgbClr val="002060"/>
                </a:solidFill>
              </a:rPr>
              <a:t>Подготовительные мероприятия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710" y="1277290"/>
            <a:ext cx="1206144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07.02.2022</a:t>
            </a:r>
            <a:r>
              <a:rPr lang="ru-RU" sz="2400" b="1" dirty="0" smtClean="0">
                <a:solidFill>
                  <a:srgbClr val="002060"/>
                </a:solidFill>
              </a:rPr>
              <a:t> получить от РЦМО :</a:t>
            </a:r>
          </a:p>
          <a:p>
            <a:pPr marL="342900" indent="-342900">
              <a:buFontTx/>
              <a:buChar char="-"/>
            </a:pPr>
            <a:r>
              <a:rPr lang="ru-RU" sz="2400" b="1" u="sng" dirty="0" smtClean="0">
                <a:solidFill>
                  <a:srgbClr val="002060"/>
                </a:solidFill>
              </a:rPr>
              <a:t>на бумажном носителе</a:t>
            </a:r>
            <a:r>
              <a:rPr lang="ru-RU" sz="2400" b="1" dirty="0" smtClean="0">
                <a:solidFill>
                  <a:srgbClr val="002060"/>
                </a:solidFill>
              </a:rPr>
              <a:t>: бланки ИС по количеству участников + резерв;</a:t>
            </a:r>
          </a:p>
          <a:p>
            <a:pPr marL="342900" indent="-342900">
              <a:buFontTx/>
              <a:buChar char="-"/>
            </a:pPr>
            <a:r>
              <a:rPr lang="ru-RU" sz="2400" b="1" u="sng" dirty="0" smtClean="0">
                <a:solidFill>
                  <a:srgbClr val="002060"/>
                </a:solidFill>
              </a:rPr>
              <a:t>в электронном виде (по защищенному каналу)</a:t>
            </a:r>
            <a:r>
              <a:rPr lang="ru-RU" sz="2400" b="1" dirty="0" smtClean="0">
                <a:solidFill>
                  <a:srgbClr val="002060"/>
                </a:solidFill>
              </a:rPr>
              <a:t>: </a:t>
            </a:r>
            <a:r>
              <a:rPr lang="ru-RU" sz="2400" b="1" dirty="0">
                <a:solidFill>
                  <a:srgbClr val="002060"/>
                </a:solidFill>
              </a:rPr>
              <a:t>формы ИС </a:t>
            </a:r>
            <a:r>
              <a:rPr lang="ru-RU" sz="2400" b="1" dirty="0" smtClean="0">
                <a:solidFill>
                  <a:srgbClr val="002060"/>
                </a:solidFill>
              </a:rPr>
              <a:t>(«</a:t>
            </a:r>
            <a:r>
              <a:rPr lang="ru-RU" sz="2400" b="1" dirty="0">
                <a:solidFill>
                  <a:srgbClr val="002060"/>
                </a:solidFill>
              </a:rPr>
              <a:t>Список участников итогового собеседования», «Ведомости учета проведения итогового собеседования в аудитории», «Черновики протоколов экспертов», «Акт о досрочном завершении итогового собеседования по русскому языку по уважительным причинам</a:t>
            </a:r>
            <a:r>
              <a:rPr lang="ru-RU" sz="2400" b="1" dirty="0" smtClean="0">
                <a:solidFill>
                  <a:srgbClr val="002060"/>
                </a:solidFill>
              </a:rPr>
              <a:t>»)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u="sng" dirty="0" smtClean="0">
                <a:solidFill>
                  <a:srgbClr val="002060"/>
                </a:solidFill>
              </a:rPr>
              <a:t>*На </a:t>
            </a:r>
            <a:r>
              <a:rPr lang="ru-RU" sz="2400" b="1" u="sng" dirty="0">
                <a:solidFill>
                  <a:srgbClr val="002060"/>
                </a:solidFill>
              </a:rPr>
              <a:t>бумажном носителе</a:t>
            </a:r>
            <a:r>
              <a:rPr lang="ru-RU" sz="2400" b="1" dirty="0">
                <a:solidFill>
                  <a:srgbClr val="002060"/>
                </a:solidFill>
              </a:rPr>
              <a:t>: 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бланки ИС + формы ИС + КИМ (</a:t>
            </a:r>
            <a:r>
              <a:rPr lang="ru-RU" b="1" dirty="0" smtClean="0">
                <a:solidFill>
                  <a:srgbClr val="002060"/>
                </a:solidFill>
              </a:rPr>
              <a:t>для специальных </a:t>
            </a:r>
            <a:r>
              <a:rPr lang="ru-RU" b="1" dirty="0">
                <a:solidFill>
                  <a:srgbClr val="002060"/>
                </a:solidFill>
              </a:rPr>
              <a:t>учебно-воспитательных </a:t>
            </a:r>
            <a:r>
              <a:rPr lang="ru-RU" b="1" dirty="0" smtClean="0">
                <a:solidFill>
                  <a:srgbClr val="002060"/>
                </a:solidFill>
              </a:rPr>
              <a:t>учреждений </a:t>
            </a:r>
            <a:r>
              <a:rPr lang="ru-RU" b="1" dirty="0">
                <a:solidFill>
                  <a:srgbClr val="002060"/>
                </a:solidFill>
              </a:rPr>
              <a:t>закрытого типа, </a:t>
            </a:r>
            <a:r>
              <a:rPr lang="ru-RU" b="1" dirty="0" smtClean="0">
                <a:solidFill>
                  <a:srgbClr val="002060"/>
                </a:solidFill>
              </a:rPr>
              <a:t>а </a:t>
            </a:r>
            <a:r>
              <a:rPr lang="ru-RU" b="1" dirty="0">
                <a:solidFill>
                  <a:srgbClr val="002060"/>
                </a:solidFill>
              </a:rPr>
              <a:t>также </a:t>
            </a:r>
            <a:r>
              <a:rPr lang="ru-RU" b="1" dirty="0" smtClean="0">
                <a:solidFill>
                  <a:srgbClr val="002060"/>
                </a:solidFill>
              </a:rPr>
              <a:t>учреждений, </a:t>
            </a:r>
            <a:r>
              <a:rPr lang="ru-RU" b="1" dirty="0">
                <a:solidFill>
                  <a:srgbClr val="002060"/>
                </a:solidFill>
              </a:rPr>
              <a:t>исполняющих наказание в виде лишения </a:t>
            </a:r>
            <a:r>
              <a:rPr lang="ru-RU" b="1" dirty="0" smtClean="0">
                <a:solidFill>
                  <a:srgbClr val="002060"/>
                </a:solidFill>
              </a:rPr>
              <a:t>свободы) – </a:t>
            </a:r>
            <a:r>
              <a:rPr lang="ru-RU" sz="2400" b="1" dirty="0" smtClean="0">
                <a:solidFill>
                  <a:srgbClr val="FF0000"/>
                </a:solidFill>
              </a:rPr>
              <a:t>САМАРСКОЕ УПРАВЛЕНИЕ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-206190" y="5551422"/>
            <a:ext cx="122195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После получения указанных форм территориальные управления передают данную информацию в ОО.</a:t>
            </a:r>
            <a:endParaRPr lang="ru-RU" sz="24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6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0" y="3177"/>
            <a:ext cx="12192000" cy="6854824"/>
            <a:chOff x="1" y="3664"/>
            <a:chExt cx="9144000" cy="6875601"/>
          </a:xfrm>
        </p:grpSpPr>
        <p:sp>
          <p:nvSpPr>
            <p:cNvPr id="3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bg1"/>
                  </a:solidFill>
                </a:rPr>
                <a:t>Очный формат проведения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5" name="Блок-схема: процесс 4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7" name="Полилиния 6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" name="Полилиния 7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" name="Полилиния 8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514" y="816702"/>
            <a:ext cx="11863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В ОО подготовить рабочие места в аудиториях,  оборудованные необходимыми техническими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средствами: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278" y="1323585"/>
            <a:ext cx="8896350" cy="3419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540923" y="5249440"/>
            <a:ext cx="77917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МАТЕРИАЛЫ ИС БУДУТ НАПРАВЛЕНЫ </a:t>
            </a:r>
            <a:r>
              <a:rPr lang="ru-RU" b="1" dirty="0" smtClean="0">
                <a:solidFill>
                  <a:srgbClr val="FF0000"/>
                </a:solidFill>
              </a:rPr>
              <a:t>ПО ЗАЩИЩЕННОМУ КАНАЛУ В ТУ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 </a:t>
            </a:r>
            <a:r>
              <a:rPr lang="ru-RU" b="1" dirty="0">
                <a:solidFill>
                  <a:srgbClr val="FF0000"/>
                </a:solidFill>
              </a:rPr>
              <a:t>ДЕНЬ ИС </a:t>
            </a:r>
          </a:p>
          <a:p>
            <a:pPr algn="ctr"/>
            <a:r>
              <a:rPr lang="ru-RU" b="1" u="sng" dirty="0">
                <a:solidFill>
                  <a:srgbClr val="FF0000"/>
                </a:solidFill>
              </a:rPr>
              <a:t>НЕ РАНЕЕ 07:30 И НЕ ПОЗДНЕЕ 08:00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4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0" y="3177"/>
            <a:ext cx="12192000" cy="6854824"/>
            <a:chOff x="1" y="3664"/>
            <a:chExt cx="9144000" cy="6875601"/>
          </a:xfrm>
        </p:grpSpPr>
        <p:sp>
          <p:nvSpPr>
            <p:cNvPr id="3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bg1"/>
                  </a:solidFill>
                </a:rPr>
                <a:t>Очный формат проведения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5" name="Блок-схема: процесс 4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7" name="Полилиния 6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" name="Полилиния 7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" name="Полилиния 8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91440" y="816702"/>
            <a:ext cx="1210056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/>
            <a:r>
              <a:rPr lang="ru-RU" sz="2000" b="1" dirty="0">
                <a:solidFill>
                  <a:srgbClr val="002060"/>
                </a:solidFill>
              </a:rPr>
              <a:t>Ответственный организатор ОО</a:t>
            </a:r>
          </a:p>
          <a:p>
            <a:pPr marL="571500" indent="-571500"/>
            <a:r>
              <a:rPr lang="ru-RU" sz="2000" b="1" dirty="0">
                <a:solidFill>
                  <a:srgbClr val="FF0000"/>
                </a:solidFill>
              </a:rPr>
              <a:t>не позднее </a:t>
            </a:r>
            <a:r>
              <a:rPr lang="ru-RU" sz="2000" b="1" dirty="0" smtClean="0">
                <a:solidFill>
                  <a:srgbClr val="FF0000"/>
                </a:solidFill>
              </a:rPr>
              <a:t>08.02.2022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endParaRPr lang="ru-RU" sz="2000" b="1" dirty="0">
              <a:solidFill>
                <a:srgbClr val="002060"/>
              </a:solidFill>
            </a:endParaRPr>
          </a:p>
          <a:p>
            <a:pPr marL="571500" indent="-57150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определяет необходимое количество аудиторий для проведения ИС;</a:t>
            </a:r>
          </a:p>
          <a:p>
            <a:pPr marL="571500" indent="-57150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осуществляет распределение участников и работников по аудиториям (в списках участников заполнить поле «Аудитория»)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388" y="2262121"/>
            <a:ext cx="4014664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8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0" y="3177"/>
            <a:ext cx="12192000" cy="6854824"/>
            <a:chOff x="1" y="3664"/>
            <a:chExt cx="9144000" cy="6875601"/>
          </a:xfrm>
        </p:grpSpPr>
        <p:sp>
          <p:nvSpPr>
            <p:cNvPr id="3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bg1"/>
                  </a:solidFill>
                </a:rPr>
                <a:t>Очный формат проведения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5" name="Блок-схема: процесс 4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7" name="Полилиния 6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" name="Полилиния 7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" name="Полилиния 8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62270" y="672324"/>
            <a:ext cx="9072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/>
            <a:r>
              <a:rPr lang="ru-RU" sz="2400" b="1" dirty="0" smtClean="0">
                <a:solidFill>
                  <a:srgbClr val="002060"/>
                </a:solidFill>
              </a:rPr>
              <a:t>Технический специалист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002622"/>
            <a:ext cx="1206161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Организовать в штабе ОО рабочее место для ответственного организатора ОО, оборудованное компьютером с доступом в сеть Интернет и принтером для получения и тиражирования материалов ИС:</a:t>
            </a:r>
          </a:p>
          <a:p>
            <a:pPr lvl="0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-70159" y="2195241"/>
            <a:ext cx="1226215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/>
            <a:r>
              <a:rPr lang="ru-RU" sz="2400" b="1" dirty="0" smtClean="0">
                <a:solidFill>
                  <a:srgbClr val="FF0000"/>
                </a:solidFill>
              </a:rPr>
              <a:t>КОМПЛЕКТЫ ДЛЯ УЧАСТНИКОВ </a:t>
            </a:r>
            <a:r>
              <a:rPr lang="ru-RU" sz="2400" dirty="0" smtClean="0">
                <a:solidFill>
                  <a:srgbClr val="002060"/>
                </a:solidFill>
              </a:rPr>
              <a:t>(текст для чтения, карточки с темами беседы на выбор и планами беседы)- (рекомендовано) по 2 экземпляра на аудиторию; </a:t>
            </a:r>
          </a:p>
          <a:p>
            <a:pPr marL="571500" indent="-571500" algn="just"/>
            <a:endParaRPr lang="ru-RU" sz="2400" b="1" dirty="0" smtClean="0">
              <a:solidFill>
                <a:srgbClr val="FF0000"/>
              </a:solidFill>
            </a:endParaRPr>
          </a:p>
          <a:p>
            <a:pPr marL="571500" indent="-571500" algn="just"/>
            <a:r>
              <a:rPr lang="ru-RU" sz="2400" b="1" dirty="0" smtClean="0">
                <a:solidFill>
                  <a:srgbClr val="FF0000"/>
                </a:solidFill>
              </a:rPr>
              <a:t>БЛАНКИ С ПОЛЕМ ДЛЯ ЗАМЕТОК- </a:t>
            </a:r>
            <a:r>
              <a:rPr lang="ru-RU" sz="2400" dirty="0" smtClean="0">
                <a:solidFill>
                  <a:srgbClr val="002060"/>
                </a:solidFill>
              </a:rPr>
              <a:t>по количеству участников</a:t>
            </a:r>
          </a:p>
          <a:p>
            <a:pPr marL="571500" indent="-571500" algn="just"/>
            <a:endParaRPr lang="ru-RU" sz="2400" b="1" dirty="0" smtClean="0">
              <a:solidFill>
                <a:srgbClr val="FF0000"/>
              </a:solidFill>
            </a:endParaRPr>
          </a:p>
          <a:p>
            <a:pPr marL="571500" indent="-571500" algn="just"/>
            <a:r>
              <a:rPr lang="ru-RU" sz="2400" b="1" dirty="0" smtClean="0">
                <a:solidFill>
                  <a:srgbClr val="FF0000"/>
                </a:solidFill>
              </a:rPr>
              <a:t>КОМПЛЕКТЫ </a:t>
            </a:r>
            <a:r>
              <a:rPr lang="ru-RU" sz="2400" b="1" dirty="0">
                <a:solidFill>
                  <a:srgbClr val="FF0000"/>
                </a:solidFill>
              </a:rPr>
              <a:t>ДЛЯ </a:t>
            </a:r>
            <a:r>
              <a:rPr lang="ru-RU" sz="2400" b="1" dirty="0" smtClean="0">
                <a:solidFill>
                  <a:srgbClr val="FF0000"/>
                </a:solidFill>
              </a:rPr>
              <a:t>ЭКЗАМЕНАТОРОВ-СОБЕСЕДНИКОВ- </a:t>
            </a:r>
            <a:r>
              <a:rPr lang="ru-RU" sz="2400" dirty="0">
                <a:solidFill>
                  <a:srgbClr val="002060"/>
                </a:solidFill>
              </a:rPr>
              <a:t>инструкции по выполнению </a:t>
            </a:r>
            <a:r>
              <a:rPr lang="ru-RU" sz="2400" dirty="0" smtClean="0">
                <a:solidFill>
                  <a:srgbClr val="002060"/>
                </a:solidFill>
              </a:rPr>
              <a:t>заданий КИМ</a:t>
            </a:r>
            <a:r>
              <a:rPr lang="ru-RU" sz="2400" dirty="0">
                <a:solidFill>
                  <a:srgbClr val="002060"/>
                </a:solidFill>
              </a:rPr>
              <a:t>, карточки экзаменатора-собеседника по каждой теме беседы ) - по 2 экземпляра на аудиторию; </a:t>
            </a:r>
          </a:p>
          <a:p>
            <a:pPr marL="571500" indent="-571500" algn="just"/>
            <a:endParaRPr lang="ru-RU" sz="2400" b="1" dirty="0">
              <a:solidFill>
                <a:srgbClr val="002060"/>
              </a:solidFill>
            </a:endParaRPr>
          </a:p>
          <a:p>
            <a:pPr marL="571500" indent="-571500" algn="just"/>
            <a:endParaRPr lang="ru-RU" sz="2400" dirty="0" smtClean="0">
              <a:solidFill>
                <a:srgbClr val="002060"/>
              </a:solidFill>
            </a:endParaRPr>
          </a:p>
          <a:p>
            <a:pPr marL="571500" indent="-571500"/>
            <a:endParaRPr lang="ru-RU" sz="2400" b="1" u="sng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97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>
            <a:grpSpLocks/>
          </p:cNvGrpSpPr>
          <p:nvPr/>
        </p:nvGrpSpPr>
        <p:grpSpPr bwMode="auto">
          <a:xfrm>
            <a:off x="0" y="3177"/>
            <a:ext cx="12192000" cy="6854824"/>
            <a:chOff x="1" y="3664"/>
            <a:chExt cx="9144000" cy="6875601"/>
          </a:xfrm>
        </p:grpSpPr>
        <p:sp>
          <p:nvSpPr>
            <p:cNvPr id="3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bg1"/>
                  </a:solidFill>
                </a:rPr>
                <a:t>Очный формат проведения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4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5" name="Блок-схема: процесс 4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6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7" name="Полилиния 6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8" name="Полилиния 7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" name="Полилиния 8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762270" y="672324"/>
            <a:ext cx="9072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ctr"/>
            <a:r>
              <a:rPr lang="ru-RU" sz="2400" b="1" dirty="0" smtClean="0">
                <a:solidFill>
                  <a:srgbClr val="002060"/>
                </a:solidFill>
              </a:rPr>
              <a:t>Проведение ИС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711" y="1228914"/>
            <a:ext cx="121612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ru-RU" sz="2400" dirty="0" smtClean="0"/>
              <a:t>Во время проведения итогового собеседования в аудитории осуществляется</a:t>
            </a:r>
          </a:p>
          <a:p>
            <a:pPr marL="571500" indent="-571500"/>
            <a:r>
              <a:rPr lang="ru-RU" sz="2400" b="1" dirty="0" smtClean="0">
                <a:solidFill>
                  <a:srgbClr val="FF0000"/>
                </a:solidFill>
              </a:rPr>
              <a:t>индивидуальная аудиозапись ответов</a:t>
            </a:r>
            <a:r>
              <a:rPr lang="ru-RU" sz="2400" dirty="0" smtClean="0"/>
              <a:t> каждого участника итогового</a:t>
            </a:r>
          </a:p>
          <a:p>
            <a:pPr marL="571500" indent="-571500"/>
            <a:r>
              <a:rPr lang="ru-RU" sz="2400" dirty="0" smtClean="0"/>
              <a:t>собеседования. Аудиозаписи сохраняются в </a:t>
            </a:r>
            <a:r>
              <a:rPr lang="ru-RU" sz="2400" dirty="0" err="1" smtClean="0"/>
              <a:t>аудиоформатах</a:t>
            </a:r>
            <a:r>
              <a:rPr lang="ru-RU" sz="2400" dirty="0" smtClean="0"/>
              <a:t> (</a:t>
            </a:r>
            <a:r>
              <a:rPr lang="ru-RU" sz="2400" dirty="0" err="1" smtClean="0"/>
              <a:t>wav</a:t>
            </a:r>
            <a:r>
              <a:rPr lang="ru-RU" sz="2400" dirty="0" smtClean="0"/>
              <a:t>, mp3, mp4 и т.д.)</a:t>
            </a:r>
          </a:p>
          <a:p>
            <a:pPr marL="571500" indent="-571500"/>
            <a:endParaRPr lang="ru-RU" sz="2400" b="1" dirty="0" smtClean="0">
              <a:solidFill>
                <a:srgbClr val="002060"/>
              </a:solidFill>
            </a:endParaRPr>
          </a:p>
          <a:p>
            <a:pPr marL="571500" indent="-571500"/>
            <a:r>
              <a:rPr lang="ru-RU" sz="2400" b="1" dirty="0" smtClean="0">
                <a:solidFill>
                  <a:srgbClr val="002060"/>
                </a:solidFill>
              </a:rPr>
              <a:t>Наименование файла должно содержать </a:t>
            </a:r>
            <a:r>
              <a:rPr lang="ru-RU" sz="2400" b="1" dirty="0">
                <a:solidFill>
                  <a:srgbClr val="002060"/>
                </a:solidFill>
              </a:rPr>
              <a:t>дату проведения </a:t>
            </a:r>
            <a:r>
              <a:rPr lang="ru-RU" sz="2400" b="1" dirty="0" smtClean="0">
                <a:solidFill>
                  <a:srgbClr val="002060"/>
                </a:solidFill>
              </a:rPr>
              <a:t>ИС, </a:t>
            </a:r>
            <a:r>
              <a:rPr lang="ru-RU" sz="2400" b="1" dirty="0">
                <a:solidFill>
                  <a:srgbClr val="002060"/>
                </a:solidFill>
              </a:rPr>
              <a:t>код ОО, код </a:t>
            </a:r>
            <a:r>
              <a:rPr lang="ru-RU" sz="2400" b="1" dirty="0" smtClean="0">
                <a:solidFill>
                  <a:srgbClr val="002060"/>
                </a:solidFill>
              </a:rPr>
              <a:t>работы,</a:t>
            </a:r>
          </a:p>
          <a:p>
            <a:pPr marL="571500" indent="-571500"/>
            <a:r>
              <a:rPr lang="ru-RU" sz="2400" b="1" dirty="0" smtClean="0">
                <a:solidFill>
                  <a:srgbClr val="002060"/>
                </a:solidFill>
              </a:rPr>
              <a:t>фамилию и </a:t>
            </a:r>
            <a:r>
              <a:rPr lang="ru-RU" sz="2400" b="1" dirty="0">
                <a:solidFill>
                  <a:srgbClr val="002060"/>
                </a:solidFill>
              </a:rPr>
              <a:t>инициалы участника</a:t>
            </a:r>
          </a:p>
          <a:p>
            <a:pPr marL="571500" indent="-571500"/>
            <a:endParaRPr lang="ru-RU" sz="2400" b="1" i="1" dirty="0" smtClean="0">
              <a:solidFill>
                <a:srgbClr val="002060"/>
              </a:solidFill>
            </a:endParaRPr>
          </a:p>
          <a:p>
            <a:pPr marL="571500" indent="-571500"/>
            <a:r>
              <a:rPr lang="ru-RU" sz="2400" b="1" i="1" dirty="0" smtClean="0">
                <a:solidFill>
                  <a:srgbClr val="FF0000"/>
                </a:solidFill>
              </a:rPr>
              <a:t>ОБРАЗЕЦ: 09022022_201301_0000024_Иванов И.И.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59703" y="4721161"/>
            <a:ext cx="9072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/>
            <a:r>
              <a:rPr lang="ru-RU" sz="3600" b="1" dirty="0" smtClean="0">
                <a:solidFill>
                  <a:srgbClr val="FF0000"/>
                </a:solidFill>
              </a:rPr>
              <a:t>Каждая аудиозапись проверяется одним экспертов один раз </a:t>
            </a:r>
            <a:endParaRPr lang="ru-RU" sz="36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06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0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" name="Прямоугольник 12"/>
          <p:cNvSpPr/>
          <p:nvPr/>
        </p:nvSpPr>
        <p:spPr>
          <a:xfrm>
            <a:off x="5213742" y="210618"/>
            <a:ext cx="6657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Дистанционный формат проведения. Подготовительный этап</a:t>
            </a:r>
            <a:endParaRPr lang="ru-RU" b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87" y="1018950"/>
            <a:ext cx="1972671" cy="1972671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-160868" y="711588"/>
            <a:ext cx="4430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Экзаменатор-собеседник</a:t>
            </a:r>
            <a:endParaRPr lang="ru-RU" sz="16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112408" y="676173"/>
            <a:ext cx="4079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Эксперт</a:t>
            </a:r>
            <a:endParaRPr lang="ru-RU" sz="1600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911" y="1034734"/>
            <a:ext cx="1973832" cy="186012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94298" y="4026932"/>
            <a:ext cx="61194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Накануне ИС участники </a:t>
            </a:r>
            <a:r>
              <a:rPr lang="ru-RU" b="1" dirty="0" smtClean="0">
                <a:solidFill>
                  <a:srgbClr val="FF0000"/>
                </a:solidFill>
              </a:rPr>
              <a:t>ЛИЧНО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заполняют бланки ИС</a:t>
            </a:r>
          </a:p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(в случае, если участник по объективным причинам не может заполнить бланк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ИС,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то регистрационные поля бланка заполняются родителем (законным представителем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После заполнения регистрационных полей бланк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передают ответственному организатору ОО для дальнейшей передачи эксперту.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787" y="2142564"/>
            <a:ext cx="2673638" cy="166208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648515" y="1836201"/>
            <a:ext cx="4430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Участник ИС</a:t>
            </a:r>
            <a:endParaRPr lang="ru-RU" sz="16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965430" y="1140851"/>
            <a:ext cx="2177510" cy="16478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974658" y="1133645"/>
            <a:ext cx="6361253" cy="60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6671539" y="1133645"/>
            <a:ext cx="2664372" cy="15937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3912658" y="816806"/>
            <a:ext cx="44305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Онлайн-конференция</a:t>
            </a:r>
            <a:endParaRPr lang="ru-RU" sz="16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5902606" y="4111890"/>
            <a:ext cx="6119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За день до проведения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 проводится 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тестовое подключение к платформе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Zoom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или др. </a:t>
            </a: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0711" y="58380"/>
            <a:ext cx="1731559" cy="617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952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58379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" name="Прямоугольник 12"/>
          <p:cNvSpPr/>
          <p:nvPr/>
        </p:nvSpPr>
        <p:spPr>
          <a:xfrm>
            <a:off x="5039784" y="210618"/>
            <a:ext cx="6269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Дистанционный формат проведения. В день проведения ИС</a:t>
            </a:r>
            <a:endParaRPr lang="ru-RU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30878" y="716697"/>
            <a:ext cx="49327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Перед </a:t>
            </a:r>
            <a:r>
              <a:rPr lang="ru-RU" sz="1600" dirty="0"/>
              <a:t>началом итогового собеседования </a:t>
            </a:r>
            <a:r>
              <a:rPr lang="ru-RU" sz="1600" b="1" dirty="0"/>
              <a:t>экзаменатор-собеседник проводит идентификацию личности участника </a:t>
            </a:r>
            <a:r>
              <a:rPr lang="ru-RU" sz="1600" dirty="0"/>
              <a:t>через предъявление участником для обозрения документа, удостоверяющего личность, позволяющего четко увидеть фотографию обучающегося и его фамилию, имя, отчество.</a:t>
            </a:r>
          </a:p>
        </p:txBody>
      </p:sp>
      <p:pic>
        <p:nvPicPr>
          <p:cNvPr id="25" name="Рисунок 24" descr="https://migrantplanet.com/wp-content/uploads/2020/07/1581269016627c142066f34539024c63b355e545ebed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89" y="2356992"/>
            <a:ext cx="2322074" cy="187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91199" y="75813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участника и эксперта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экзаменатор-собеседник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 помощью функционала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«Демонстрация экрана» открывает КИМ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Экзаменатор-собеседник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средствами программного комплекса открывает карточки с вопросами на своем рабочем столе. Допускается использование КИМ, а также карточек экзаменатора-собеседника в распечатанном виде.</a:t>
            </a:r>
          </a:p>
        </p:txBody>
      </p:sp>
      <p:pic>
        <p:nvPicPr>
          <p:cNvPr id="33" name="Рисунок 32"/>
          <p:cNvPicPr/>
          <p:nvPr/>
        </p:nvPicPr>
        <p:blipFill rotWithShape="1">
          <a:blip r:embed="rId3"/>
          <a:srcRect b="5074"/>
          <a:stretch/>
        </p:blipFill>
        <p:spPr bwMode="auto">
          <a:xfrm>
            <a:off x="7085214" y="2293977"/>
            <a:ext cx="3809628" cy="20815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388418" y="4436701"/>
            <a:ext cx="55322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u="sng" dirty="0">
                <a:solidFill>
                  <a:srgbClr val="FF0000"/>
                </a:solidFill>
                <a:latin typeface="Century Schoolbook"/>
              </a:rPr>
              <a:t>Во время проведения ведется видеозапись!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89914" y="5241375"/>
            <a:ext cx="116724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Проверка экспертом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непосредственно во время проведения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ИС.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случае технического сбоя при подключении эксперта или наличии вопросов по оценке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оценивание работы участника осуществляется с использованием видеозаписи по завершении видеоконференции.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18" y="5181423"/>
            <a:ext cx="383191" cy="94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0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95" y="895933"/>
            <a:ext cx="4140000" cy="5797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b="80908"/>
          <a:stretch/>
        </p:blipFill>
        <p:spPr>
          <a:xfrm>
            <a:off x="4492695" y="1069978"/>
            <a:ext cx="1867320" cy="52233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9658" y="702392"/>
            <a:ext cx="3926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Бланковая технология проведения ИС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3743" y="21061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                    </a:t>
            </a:r>
            <a:r>
              <a:rPr lang="ru-RU" sz="2400" dirty="0" smtClean="0">
                <a:solidFill>
                  <a:schemeClr val="bg1"/>
                </a:solidFill>
              </a:rPr>
              <a:t>Особенности проведения ИС в 2022 году</a:t>
            </a:r>
            <a:endParaRPr lang="ru-RU" sz="20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871" y="2099000"/>
            <a:ext cx="1085850" cy="47625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4385733" y="1624349"/>
            <a:ext cx="26779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Автоматически </a:t>
            </a:r>
          </a:p>
          <a:p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заполненные поля в бланке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325382" y="2516104"/>
            <a:ext cx="36807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 заполняются участником ИС в ОО</a:t>
            </a:r>
          </a:p>
        </p:txBody>
      </p:sp>
      <p:sp>
        <p:nvSpPr>
          <p:cNvPr id="22" name="Правая фигурная скобка 21"/>
          <p:cNvSpPr/>
          <p:nvPr/>
        </p:nvSpPr>
        <p:spPr>
          <a:xfrm>
            <a:off x="4492695" y="3049900"/>
            <a:ext cx="689101" cy="3248423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223334" y="4426762"/>
            <a:ext cx="28042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 заполняются экспертом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0200" y="5186765"/>
            <a:ext cx="383191" cy="949379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5223334" y="5480437"/>
            <a:ext cx="658475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бланков ИС</a:t>
            </a:r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участников ИС в ОО </a:t>
            </a:r>
            <a:endParaRPr lang="ru-RU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622222" y="1135900"/>
            <a:ext cx="4185867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Выдача бланков 07.02.2022 в РЦМО</a:t>
            </a:r>
            <a:endParaRPr lang="ru-RU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4849" y="814696"/>
            <a:ext cx="383191" cy="949379"/>
          </a:xfrm>
          <a:prstGeom prst="rect">
            <a:avLst/>
          </a:prstGeom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908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0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" name="Прямоугольник 12"/>
          <p:cNvSpPr/>
          <p:nvPr/>
        </p:nvSpPr>
        <p:spPr>
          <a:xfrm>
            <a:off x="5213743" y="21061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БЛАНК ИС 2022</a:t>
            </a:r>
            <a:endParaRPr lang="ru-RU" sz="2000" b="1" dirty="0"/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1" y="998191"/>
            <a:ext cx="8667750" cy="44577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89966" y="735972"/>
            <a:ext cx="4951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 заполняются участником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 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4968815" y="1987951"/>
            <a:ext cx="4822166" cy="475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2083141" y="2605177"/>
            <a:ext cx="7707840" cy="962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2769079" y="1468220"/>
            <a:ext cx="2444664" cy="63662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190253" y="2023182"/>
            <a:ext cx="2444664" cy="63662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790981" y="1472715"/>
            <a:ext cx="23713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коды совпадают</a:t>
            </a: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(за исключением участников, сдающих в медицинских учреждениях)</a:t>
            </a:r>
          </a:p>
        </p:txBody>
      </p:sp>
      <p:sp>
        <p:nvSpPr>
          <p:cNvPr id="37" name="Овал 36"/>
          <p:cNvSpPr/>
          <p:nvPr/>
        </p:nvSpPr>
        <p:spPr>
          <a:xfrm>
            <a:off x="6001109" y="2724311"/>
            <a:ext cx="2444664" cy="63662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8360833" y="3196799"/>
            <a:ext cx="2137514" cy="63808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10325819" y="3648550"/>
            <a:ext cx="1679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заполняется</a:t>
            </a:r>
            <a:endParaRPr lang="ru-RU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0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" name="Прямоугольник 12"/>
          <p:cNvSpPr/>
          <p:nvPr/>
        </p:nvSpPr>
        <p:spPr>
          <a:xfrm>
            <a:off x="5213743" y="21061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БЛАНК ИС 2022</a:t>
            </a:r>
            <a:endParaRPr lang="ru-RU" sz="2000" b="1" dirty="0"/>
          </a:p>
        </p:txBody>
      </p: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711" y="58379"/>
            <a:ext cx="1731559" cy="64753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389966" y="735972"/>
            <a:ext cx="4115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Поля заполняются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экспертом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016" r="2958"/>
          <a:stretch/>
        </p:blipFill>
        <p:spPr>
          <a:xfrm>
            <a:off x="189782" y="1226126"/>
            <a:ext cx="5676182" cy="522426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7804" y="1371600"/>
            <a:ext cx="5460521" cy="4830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97612" y="1838723"/>
            <a:ext cx="5460521" cy="178437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97612" y="3623094"/>
            <a:ext cx="5460521" cy="6987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97611" y="4306751"/>
            <a:ext cx="5460521" cy="143844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327804" y="4789830"/>
            <a:ext cx="5460521" cy="645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297611" y="2732429"/>
            <a:ext cx="5460521" cy="6457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4796287" y="1371600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4723341" y="1900770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4766094" y="2794476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717724" y="3696002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4796287" y="4321834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4753155" y="4851876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4766094" y="5725900"/>
            <a:ext cx="992038" cy="48307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3554081" y="5862082"/>
            <a:ext cx="577972" cy="2173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6590581" y="2383849"/>
            <a:ext cx="43304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выставлении баллов необходимо проверить правильность выставленных критериев, а также общую сумму баллов по каждому заданию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7390" y="2383849"/>
            <a:ext cx="383191" cy="94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8"/>
          <p:cNvGrpSpPr>
            <a:grpSpLocks/>
          </p:cNvGrpSpPr>
          <p:nvPr/>
        </p:nvGrpSpPr>
        <p:grpSpPr bwMode="auto">
          <a:xfrm>
            <a:off x="0" y="0"/>
            <a:ext cx="12192000" cy="6854824"/>
            <a:chOff x="1" y="3664"/>
            <a:chExt cx="9144000" cy="6875601"/>
          </a:xfrm>
        </p:grpSpPr>
        <p:sp>
          <p:nvSpPr>
            <p:cNvPr id="7" name="Прямоугольник 23"/>
            <p:cNvSpPr/>
            <p:nvPr/>
          </p:nvSpPr>
          <p:spPr>
            <a:xfrm>
              <a:off x="3419476" y="105266"/>
              <a:ext cx="5702300" cy="60802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" fmla="*/ 57797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577970 w 7827189"/>
                <a:gd name="connsiteY4" fmla="*/ 0 h 1012634"/>
                <a:gd name="connsiteX0" fmla="*/ 560717 w 7827189"/>
                <a:gd name="connsiteY0" fmla="*/ 0 h 1047140"/>
                <a:gd name="connsiteX1" fmla="*/ 7827189 w 7827189"/>
                <a:gd name="connsiteY1" fmla="*/ 34506 h 1047140"/>
                <a:gd name="connsiteX2" fmla="*/ 7827189 w 7827189"/>
                <a:gd name="connsiteY2" fmla="*/ 1047140 h 1047140"/>
                <a:gd name="connsiteX3" fmla="*/ 0 w 7827189"/>
                <a:gd name="connsiteY3" fmla="*/ 1047140 h 1047140"/>
                <a:gd name="connsiteX4" fmla="*/ 560717 w 7827189"/>
                <a:gd name="connsiteY4" fmla="*/ 0 h 104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Группа 57"/>
            <p:cNvGrpSpPr>
              <a:grpSpLocks/>
            </p:cNvGrpSpPr>
            <p:nvPr/>
          </p:nvGrpSpPr>
          <p:grpSpPr bwMode="auto">
            <a:xfrm>
              <a:off x="1" y="3664"/>
              <a:ext cx="9144000" cy="6875601"/>
              <a:chOff x="1" y="3664"/>
              <a:chExt cx="9144000" cy="6875601"/>
            </a:xfrm>
          </p:grpSpPr>
          <p:sp>
            <p:nvSpPr>
              <p:cNvPr id="9" name="Блок-схема: процесс 8"/>
              <p:cNvSpPr/>
              <p:nvPr/>
            </p:nvSpPr>
            <p:spPr>
              <a:xfrm>
                <a:off x="1" y="6699873"/>
                <a:ext cx="9144000" cy="179392"/>
              </a:xfrm>
              <a:prstGeom prst="flowChartProcess">
                <a:avLst/>
              </a:prstGeom>
              <a:gradFill flip="none" rotWithShape="1">
                <a:gsLst>
                  <a:gs pos="0">
                    <a:srgbClr val="0C549E">
                      <a:shade val="30000"/>
                      <a:satMod val="115000"/>
                    </a:srgbClr>
                  </a:gs>
                  <a:gs pos="50000">
                    <a:srgbClr val="0C549E">
                      <a:shade val="67500"/>
                      <a:satMod val="115000"/>
                    </a:srgbClr>
                  </a:gs>
                  <a:gs pos="100000">
                    <a:srgbClr val="0C549E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29"/>
              <p:cNvGrpSpPr>
                <a:grpSpLocks/>
              </p:cNvGrpSpPr>
              <p:nvPr/>
            </p:nvGrpSpPr>
            <p:grpSpPr bwMode="auto">
              <a:xfrm>
                <a:off x="6350" y="3664"/>
                <a:ext cx="9137650" cy="761079"/>
                <a:chOff x="-17879" y="1413149"/>
                <a:chExt cx="9196386" cy="1311748"/>
              </a:xfrm>
            </p:grpSpPr>
            <p:sp>
              <p:nvSpPr>
                <p:cNvPr id="14" name="Полилиния 13"/>
                <p:cNvSpPr/>
                <p:nvPr/>
              </p:nvSpPr>
              <p:spPr>
                <a:xfrm>
                  <a:off x="3289370" y="1435038"/>
                  <a:ext cx="503277" cy="1231276"/>
                </a:xfrm>
                <a:custGeom>
                  <a:avLst/>
                  <a:gdLst>
                    <a:gd name="connsiteX0" fmla="*/ 621102 w 621102"/>
                    <a:gd name="connsiteY0" fmla="*/ 0 h 1155940"/>
                    <a:gd name="connsiteX1" fmla="*/ 0 w 621102"/>
                    <a:gd name="connsiteY1" fmla="*/ 1155940 h 1155940"/>
                    <a:gd name="connsiteX2" fmla="*/ 0 w 621102"/>
                    <a:gd name="connsiteY2" fmla="*/ 1155940 h 1155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21102" h="1155940">
                      <a:moveTo>
                        <a:pt x="621102" y="0"/>
                      </a:moveTo>
                      <a:lnTo>
                        <a:pt x="0" y="1155940"/>
                      </a:lnTo>
                      <a:lnTo>
                        <a:pt x="0" y="115594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5" name="Полилиния 14"/>
                <p:cNvSpPr/>
                <p:nvPr/>
              </p:nvSpPr>
              <p:spPr>
                <a:xfrm>
                  <a:off x="3779866" y="1413149"/>
                  <a:ext cx="5398642" cy="79350"/>
                </a:xfrm>
                <a:custGeom>
                  <a:avLst/>
                  <a:gdLst>
                    <a:gd name="connsiteX0" fmla="*/ 0 w 7349706"/>
                    <a:gd name="connsiteY0" fmla="*/ 0 h 0"/>
                    <a:gd name="connsiteX1" fmla="*/ 7349706 w 7349706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49706">
                      <a:moveTo>
                        <a:pt x="0" y="0"/>
                      </a:moveTo>
                      <a:lnTo>
                        <a:pt x="7349706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6" name="Полилиния 15"/>
                <p:cNvSpPr/>
                <p:nvPr/>
              </p:nvSpPr>
              <p:spPr>
                <a:xfrm>
                  <a:off x="-17878" y="2628008"/>
                  <a:ext cx="3307248" cy="95767"/>
                </a:xfrm>
                <a:custGeom>
                  <a:avLst/>
                  <a:gdLst>
                    <a:gd name="connsiteX0" fmla="*/ 1233578 w 1233578"/>
                    <a:gd name="connsiteY0" fmla="*/ 0 h 0"/>
                    <a:gd name="connsiteX1" fmla="*/ 0 w 1233578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3578">
                      <a:moveTo>
                        <a:pt x="1233578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C549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</p:grpSp>
      <p:sp>
        <p:nvSpPr>
          <p:cNvPr id="13" name="Прямоугольник 12"/>
          <p:cNvSpPr/>
          <p:nvPr/>
        </p:nvSpPr>
        <p:spPr>
          <a:xfrm>
            <a:off x="5213743" y="21061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График сдачи материалов ИС</a:t>
            </a: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926328"/>
              </p:ext>
            </p:extLst>
          </p:nvPr>
        </p:nvGraphicFramePr>
        <p:xfrm>
          <a:off x="1370535" y="816805"/>
          <a:ext cx="9964629" cy="5773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Лист" r:id="rId3" imgW="4619543" imgH="2676510" progId="Excel.Sheet.12">
                  <p:embed/>
                </p:oleObj>
              </mc:Choice>
              <mc:Fallback>
                <p:oleObj name="Лист" r:id="rId3" imgW="4619543" imgH="26765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0535" y="816805"/>
                        <a:ext cx="9964629" cy="57733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470" y="45011"/>
            <a:ext cx="1731559" cy="647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89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7422</TotalTime>
  <Words>620</Words>
  <Application>Microsoft Office PowerPoint</Application>
  <PresentationFormat>Широкоэкранный</PresentationFormat>
  <Paragraphs>87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Schoolbook</vt:lpstr>
      <vt:lpstr>Times New Roman</vt:lpstr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 Piskeev</dc:creator>
  <cp:lastModifiedBy>Анастасия В. Пинчук</cp:lastModifiedBy>
  <cp:revision>564</cp:revision>
  <cp:lastPrinted>2020-10-21T05:18:13Z</cp:lastPrinted>
  <dcterms:created xsi:type="dcterms:W3CDTF">2019-09-29T04:50:09Z</dcterms:created>
  <dcterms:modified xsi:type="dcterms:W3CDTF">2022-01-31T06:20:50Z</dcterms:modified>
</cp:coreProperties>
</file>