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9" r:id="rId10"/>
    <p:sldId id="270" r:id="rId11"/>
    <p:sldId id="267" r:id="rId12"/>
    <p:sldId id="268" r:id="rId13"/>
  </p:sldIdLst>
  <p:sldSz cx="9144000" cy="5143500" type="screen16x9"/>
  <p:notesSz cx="10693400" cy="7562850"/>
  <p:embeddedFontLst>
    <p:embeddedFont>
      <p:font typeface="Trebuchet MS" panose="020B0603020202020204" pitchFamily="34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Traditional Arabic" panose="020B0604020202020204" charset="-78"/>
      <p:regular r:id="rId22"/>
      <p:bold r:id="rId23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1959">
          <p15:clr>
            <a:srgbClr val="A4A3A4"/>
          </p15:clr>
        </p15:guide>
        <p15:guide id="2" pos="184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81" d="100"/>
          <a:sy n="81" d="100"/>
        </p:scale>
        <p:origin x="96" y="228"/>
      </p:cViewPr>
      <p:guideLst>
        <p:guide orient="horz" pos="1959"/>
        <p:guide pos="18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4"/>
            <a:ext cx="7772400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523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1623" y="666809"/>
            <a:ext cx="8600752" cy="323165"/>
          </a:xfrm>
        </p:spPr>
        <p:txBody>
          <a:bodyPr lIns="0" tIns="0" rIns="0" bIns="0"/>
          <a:lstStyle>
            <a:lvl1pPr>
              <a:defRPr sz="21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6674" y="2218296"/>
            <a:ext cx="7570407" cy="415498"/>
          </a:xfrm>
        </p:spPr>
        <p:txBody>
          <a:bodyPr lIns="0" tIns="0" rIns="0" bIns="0"/>
          <a:lstStyle>
            <a:lvl1pPr>
              <a:defRPr sz="27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"/>
            <a:ext cx="9142794" cy="5141561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54" y="198226"/>
            <a:ext cx="491299" cy="42599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1623" y="666809"/>
            <a:ext cx="8600752" cy="323165"/>
          </a:xfrm>
        </p:spPr>
        <p:txBody>
          <a:bodyPr lIns="0" tIns="0" rIns="0" bIns="0"/>
          <a:lstStyle>
            <a:lvl1pPr>
              <a:defRPr sz="21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523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523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1623" y="666809"/>
            <a:ext cx="8600752" cy="323165"/>
          </a:xfrm>
        </p:spPr>
        <p:txBody>
          <a:bodyPr lIns="0" tIns="0" rIns="0" bIns="0"/>
          <a:lstStyle>
            <a:lvl1pPr>
              <a:defRPr sz="21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257300"/>
            <a:ext cx="7772400" cy="4154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/>
              <a:t>Образец заголовка</a:t>
            </a:r>
          </a:p>
        </p:txBody>
      </p:sp>
      <p:sp>
        <p:nvSpPr>
          <p:cNvPr id="1025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14650"/>
            <a:ext cx="6400800" cy="52322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/>
              <a:t>Образец подзаголовка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4686300"/>
            <a:ext cx="1905000" cy="27699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4686300"/>
            <a:ext cx="2895600" cy="27699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4686300"/>
            <a:ext cx="1905000" cy="27699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85C7C1E-D988-4A47-BC99-CA2DEAC333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7233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"/>
            <a:ext cx="9142794" cy="514156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1623" y="666809"/>
            <a:ext cx="8600752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6674" y="2218296"/>
            <a:ext cx="7570407" cy="523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4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4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4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57805">
        <a:defRPr>
          <a:latin typeface="+mn-lt"/>
          <a:ea typeface="+mn-ea"/>
          <a:cs typeface="+mn-cs"/>
        </a:defRPr>
      </a:lvl2pPr>
      <a:lvl3pPr marL="715609">
        <a:defRPr>
          <a:latin typeface="+mn-lt"/>
          <a:ea typeface="+mn-ea"/>
          <a:cs typeface="+mn-cs"/>
        </a:defRPr>
      </a:lvl3pPr>
      <a:lvl4pPr marL="1073414">
        <a:defRPr>
          <a:latin typeface="+mn-lt"/>
          <a:ea typeface="+mn-ea"/>
          <a:cs typeface="+mn-cs"/>
        </a:defRPr>
      </a:lvl4pPr>
      <a:lvl5pPr marL="1431219">
        <a:defRPr>
          <a:latin typeface="+mn-lt"/>
          <a:ea typeface="+mn-ea"/>
          <a:cs typeface="+mn-cs"/>
        </a:defRPr>
      </a:lvl5pPr>
      <a:lvl6pPr marL="1789024">
        <a:defRPr>
          <a:latin typeface="+mn-lt"/>
          <a:ea typeface="+mn-ea"/>
          <a:cs typeface="+mn-cs"/>
        </a:defRPr>
      </a:lvl6pPr>
      <a:lvl7pPr marL="2146828">
        <a:defRPr>
          <a:latin typeface="+mn-lt"/>
          <a:ea typeface="+mn-ea"/>
          <a:cs typeface="+mn-cs"/>
        </a:defRPr>
      </a:lvl7pPr>
      <a:lvl8pPr marL="2504633">
        <a:defRPr>
          <a:latin typeface="+mn-lt"/>
          <a:ea typeface="+mn-ea"/>
          <a:cs typeface="+mn-cs"/>
        </a:defRPr>
      </a:lvl8pPr>
      <a:lvl9pPr marL="286243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57805">
        <a:defRPr>
          <a:latin typeface="+mn-lt"/>
          <a:ea typeface="+mn-ea"/>
          <a:cs typeface="+mn-cs"/>
        </a:defRPr>
      </a:lvl2pPr>
      <a:lvl3pPr marL="715609">
        <a:defRPr>
          <a:latin typeface="+mn-lt"/>
          <a:ea typeface="+mn-ea"/>
          <a:cs typeface="+mn-cs"/>
        </a:defRPr>
      </a:lvl3pPr>
      <a:lvl4pPr marL="1073414">
        <a:defRPr>
          <a:latin typeface="+mn-lt"/>
          <a:ea typeface="+mn-ea"/>
          <a:cs typeface="+mn-cs"/>
        </a:defRPr>
      </a:lvl4pPr>
      <a:lvl5pPr marL="1431219">
        <a:defRPr>
          <a:latin typeface="+mn-lt"/>
          <a:ea typeface="+mn-ea"/>
          <a:cs typeface="+mn-cs"/>
        </a:defRPr>
      </a:lvl5pPr>
      <a:lvl6pPr marL="1789024">
        <a:defRPr>
          <a:latin typeface="+mn-lt"/>
          <a:ea typeface="+mn-ea"/>
          <a:cs typeface="+mn-cs"/>
        </a:defRPr>
      </a:lvl6pPr>
      <a:lvl7pPr marL="2146828">
        <a:defRPr>
          <a:latin typeface="+mn-lt"/>
          <a:ea typeface="+mn-ea"/>
          <a:cs typeface="+mn-cs"/>
        </a:defRPr>
      </a:lvl7pPr>
      <a:lvl8pPr marL="2504633">
        <a:defRPr>
          <a:latin typeface="+mn-lt"/>
          <a:ea typeface="+mn-ea"/>
          <a:cs typeface="+mn-cs"/>
        </a:defRPr>
      </a:lvl8pPr>
      <a:lvl9pPr marL="286243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"/>
            <a:ext cx="9142805" cy="514156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73266" y="3714750"/>
            <a:ext cx="7861134" cy="662972"/>
          </a:xfrm>
          <a:prstGeom prst="rect">
            <a:avLst/>
          </a:prstGeom>
        </p:spPr>
        <p:txBody>
          <a:bodyPr vert="horz" wrap="square" lIns="0" tIns="9939" rIns="0" bIns="0" rtlCol="0">
            <a:spAutoFit/>
          </a:bodyPr>
          <a:lstStyle/>
          <a:p>
            <a:pPr marR="70070" algn="ctr">
              <a:lnSpc>
                <a:spcPts val="2943"/>
              </a:lnSpc>
              <a:spcBef>
                <a:spcPts val="78"/>
              </a:spcBef>
            </a:pPr>
            <a:r>
              <a:rPr sz="2000" spc="-47" dirty="0">
                <a:latin typeface="Trebuchet MS"/>
                <a:cs typeface="Trebuchet MS"/>
              </a:rPr>
              <a:t>ФЕДЕРАЛЬНЫЙ</a:t>
            </a:r>
            <a:r>
              <a:rPr sz="2000" spc="-188" dirty="0">
                <a:latin typeface="Trebuchet MS"/>
                <a:cs typeface="Trebuchet MS"/>
              </a:rPr>
              <a:t> </a:t>
            </a:r>
            <a:r>
              <a:rPr sz="2000" spc="-8" dirty="0">
                <a:latin typeface="Trebuchet MS"/>
                <a:cs typeface="Trebuchet MS"/>
              </a:rPr>
              <a:t>ПРОЕКТ</a:t>
            </a:r>
            <a:endParaRPr sz="2000" dirty="0">
              <a:latin typeface="Trebuchet MS"/>
              <a:cs typeface="Trebuchet MS"/>
            </a:endParaRPr>
          </a:p>
          <a:p>
            <a:pPr marL="9442" marR="3976" algn="ctr">
              <a:lnSpc>
                <a:spcPct val="74100"/>
              </a:lnSpc>
              <a:spcBef>
                <a:spcPts val="438"/>
              </a:spcBef>
            </a:pPr>
            <a:r>
              <a:rPr sz="2000" dirty="0">
                <a:latin typeface="Trebuchet MS"/>
                <a:cs typeface="Trebuchet MS"/>
              </a:rPr>
              <a:t>«ПОВЫШЕНИЕ</a:t>
            </a:r>
            <a:r>
              <a:rPr sz="2000" spc="67" dirty="0">
                <a:latin typeface="Trebuchet MS"/>
                <a:cs typeface="Trebuchet MS"/>
              </a:rPr>
              <a:t> </a:t>
            </a:r>
            <a:r>
              <a:rPr sz="2000" spc="-8" dirty="0">
                <a:latin typeface="Trebuchet MS"/>
                <a:cs typeface="Trebuchet MS"/>
              </a:rPr>
              <a:t>ДОСТУПНОСТИ ТУРИСТИЧЕСКИХ</a:t>
            </a:r>
            <a:r>
              <a:rPr sz="2000" spc="-231" dirty="0">
                <a:latin typeface="Trebuchet MS"/>
                <a:cs typeface="Trebuchet MS"/>
              </a:rPr>
              <a:t> </a:t>
            </a:r>
            <a:r>
              <a:rPr sz="2000" spc="-8" dirty="0">
                <a:latin typeface="Trebuchet MS"/>
                <a:cs typeface="Trebuchet MS"/>
              </a:rPr>
              <a:t>ПРОДУКТОВ»</a:t>
            </a:r>
            <a:endParaRPr sz="2000" dirty="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617" y="185895"/>
            <a:ext cx="491299" cy="42599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98667" y="226147"/>
            <a:ext cx="1747351" cy="422924"/>
          </a:xfrm>
          <a:prstGeom prst="rect">
            <a:avLst/>
          </a:prstGeom>
        </p:spPr>
        <p:txBody>
          <a:bodyPr vert="horz" wrap="square" lIns="0" tIns="57646" rIns="0" bIns="0" rtlCol="0">
            <a:spAutoFit/>
          </a:bodyPr>
          <a:lstStyle/>
          <a:p>
            <a:pPr marL="9939" marR="3976">
              <a:lnSpc>
                <a:spcPct val="78900"/>
              </a:lnSpc>
              <a:spcBef>
                <a:spcPts val="454"/>
              </a:spcBef>
            </a:pPr>
            <a:r>
              <a:rPr sz="1500" spc="-8" dirty="0"/>
              <a:t>Правительство </a:t>
            </a:r>
            <a:r>
              <a:rPr sz="1500" spc="-59" dirty="0"/>
              <a:t>Самарской</a:t>
            </a:r>
            <a:r>
              <a:rPr sz="1500" spc="-82" dirty="0"/>
              <a:t> </a:t>
            </a:r>
            <a:r>
              <a:rPr sz="1500" spc="-51" dirty="0"/>
              <a:t>области</a:t>
            </a:r>
            <a:endParaRPr sz="1500"/>
          </a:p>
        </p:txBody>
      </p:sp>
      <p:sp>
        <p:nvSpPr>
          <p:cNvPr id="7" name="Прямоугольник 6"/>
          <p:cNvSpPr/>
          <p:nvPr/>
        </p:nvSpPr>
        <p:spPr>
          <a:xfrm>
            <a:off x="918916" y="1279089"/>
            <a:ext cx="74630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УЧАСТИЕ САМАРСКОЙ ОБЛАСТИ </a:t>
            </a:r>
          </a:p>
          <a:p>
            <a:pPr algn="ctr"/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В РЕАЛИЗАЦИИ МЕРОПРИЯТИЙ НАЦИОНАЛЬНОГО ПРОЕКТА </a:t>
            </a:r>
          </a:p>
          <a:p>
            <a:pPr algn="ctr"/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«ТУРИЗМ И ИНДУСТРИЯ ГОСТЕПРИИМСТВА»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03A79B0-A1D6-4343-7746-0E0E015CDEB5}"/>
              </a:ext>
            </a:extLst>
          </p:cNvPr>
          <p:cNvSpPr txBox="1"/>
          <p:nvPr/>
        </p:nvSpPr>
        <p:spPr>
          <a:xfrm>
            <a:off x="7696200" y="470535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19.08.2022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"/>
            <a:ext cx="9142914" cy="5141772"/>
            <a:chOff x="0" y="5"/>
            <a:chExt cx="10692130" cy="75603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"/>
              <a:ext cx="10691990" cy="7559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7804" y="273334"/>
              <a:ext cx="574547" cy="62636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996731" y="226147"/>
            <a:ext cx="1747351" cy="422924"/>
          </a:xfrm>
          <a:prstGeom prst="rect">
            <a:avLst/>
          </a:prstGeom>
        </p:spPr>
        <p:txBody>
          <a:bodyPr vert="horz" wrap="square" lIns="0" tIns="57646" rIns="0" bIns="0" rtlCol="0">
            <a:spAutoFit/>
          </a:bodyPr>
          <a:lstStyle/>
          <a:p>
            <a:pPr marL="9939" marR="3976">
              <a:lnSpc>
                <a:spcPct val="78900"/>
              </a:lnSpc>
              <a:spcBef>
                <a:spcPts val="454"/>
              </a:spcBef>
            </a:pPr>
            <a:r>
              <a:rPr sz="1500" spc="-8" dirty="0">
                <a:latin typeface="Trebuchet MS"/>
                <a:cs typeface="Trebuchet MS"/>
              </a:rPr>
              <a:t>Правительство </a:t>
            </a:r>
            <a:r>
              <a:rPr sz="1500" spc="-59" dirty="0">
                <a:latin typeface="Trebuchet MS"/>
                <a:cs typeface="Trebuchet MS"/>
              </a:rPr>
              <a:t>Самарской</a:t>
            </a:r>
            <a:r>
              <a:rPr sz="1500" spc="-82" dirty="0">
                <a:latin typeface="Trebuchet MS"/>
                <a:cs typeface="Trebuchet MS"/>
              </a:rPr>
              <a:t> </a:t>
            </a:r>
            <a:r>
              <a:rPr sz="1500" spc="-51" dirty="0">
                <a:latin typeface="Trebuchet MS"/>
                <a:cs typeface="Trebuchet MS"/>
              </a:rPr>
              <a:t>области</a:t>
            </a:r>
            <a:endParaRPr sz="15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31472" y="1411460"/>
            <a:ext cx="8222541" cy="3066666"/>
            <a:chOff x="387638" y="2075369"/>
            <a:chExt cx="9615805" cy="4509135"/>
          </a:xfrm>
        </p:grpSpPr>
        <p:pic>
          <p:nvPicPr>
            <p:cNvPr id="7" name="object 7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7638" y="2075369"/>
              <a:ext cx="5114484" cy="450851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871065" y="2447164"/>
              <a:ext cx="4126229" cy="11430"/>
            </a:xfrm>
            <a:custGeom>
              <a:avLst/>
              <a:gdLst/>
              <a:ahLst/>
              <a:cxnLst/>
              <a:rect l="l" t="t" r="r" b="b"/>
              <a:pathLst>
                <a:path w="4126229" h="11430">
                  <a:moveTo>
                    <a:pt x="4125671" y="0"/>
                  </a:moveTo>
                  <a:lnTo>
                    <a:pt x="0" y="11163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71067" y="2447152"/>
              <a:ext cx="4126229" cy="11430"/>
            </a:xfrm>
            <a:custGeom>
              <a:avLst/>
              <a:gdLst/>
              <a:ahLst/>
              <a:cxnLst/>
              <a:rect l="l" t="t" r="r" b="b"/>
              <a:pathLst>
                <a:path w="4126229" h="11430">
                  <a:moveTo>
                    <a:pt x="0" y="11175"/>
                  </a:moveTo>
                  <a:lnTo>
                    <a:pt x="412565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64241" y="2806613"/>
              <a:ext cx="4126229" cy="11430"/>
            </a:xfrm>
            <a:custGeom>
              <a:avLst/>
              <a:gdLst/>
              <a:ahLst/>
              <a:cxnLst/>
              <a:rect l="l" t="t" r="r" b="b"/>
              <a:pathLst>
                <a:path w="4126229" h="11430">
                  <a:moveTo>
                    <a:pt x="4125671" y="0"/>
                  </a:moveTo>
                  <a:lnTo>
                    <a:pt x="0" y="11175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64246" y="2806611"/>
              <a:ext cx="4126229" cy="11430"/>
            </a:xfrm>
            <a:custGeom>
              <a:avLst/>
              <a:gdLst/>
              <a:ahLst/>
              <a:cxnLst/>
              <a:rect l="l" t="t" r="r" b="b"/>
              <a:pathLst>
                <a:path w="4126229" h="11430">
                  <a:moveTo>
                    <a:pt x="0" y="11175"/>
                  </a:moveTo>
                  <a:lnTo>
                    <a:pt x="412565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864241" y="4343321"/>
              <a:ext cx="4126229" cy="11430"/>
            </a:xfrm>
            <a:custGeom>
              <a:avLst/>
              <a:gdLst/>
              <a:ahLst/>
              <a:cxnLst/>
              <a:rect l="l" t="t" r="r" b="b"/>
              <a:pathLst>
                <a:path w="4126229" h="11429">
                  <a:moveTo>
                    <a:pt x="4125671" y="0"/>
                  </a:moveTo>
                  <a:lnTo>
                    <a:pt x="0" y="11163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864246" y="4343311"/>
              <a:ext cx="4126229" cy="11430"/>
            </a:xfrm>
            <a:custGeom>
              <a:avLst/>
              <a:gdLst/>
              <a:ahLst/>
              <a:cxnLst/>
              <a:rect l="l" t="t" r="r" b="b"/>
              <a:pathLst>
                <a:path w="4126229" h="11429">
                  <a:moveTo>
                    <a:pt x="0" y="11176"/>
                  </a:moveTo>
                  <a:lnTo>
                    <a:pt x="412565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71623" y="666809"/>
            <a:ext cx="8600752" cy="548645"/>
          </a:xfrm>
          <a:prstGeom prst="rect">
            <a:avLst/>
          </a:prstGeom>
        </p:spPr>
        <p:txBody>
          <a:bodyPr vert="horz" wrap="square" lIns="0" tIns="9939" rIns="0" bIns="0" rtlCol="0">
            <a:spAutoFit/>
          </a:bodyPr>
          <a:lstStyle/>
          <a:p>
            <a:pPr marR="51683" algn="ctr">
              <a:lnSpc>
                <a:spcPts val="2403"/>
              </a:lnSpc>
              <a:spcBef>
                <a:spcPts val="78"/>
              </a:spcBef>
            </a:pPr>
            <a:r>
              <a:rPr spc="-89" dirty="0"/>
              <a:t>Региональный</a:t>
            </a:r>
            <a:r>
              <a:rPr spc="-133" dirty="0"/>
              <a:t> </a:t>
            </a:r>
            <a:r>
              <a:rPr spc="-8" dirty="0"/>
              <a:t>проект</a:t>
            </a:r>
          </a:p>
          <a:p>
            <a:pPr algn="ctr">
              <a:lnSpc>
                <a:spcPts val="1839"/>
              </a:lnSpc>
            </a:pPr>
            <a:r>
              <a:rPr sz="1600" dirty="0"/>
              <a:t>«ПОВЫШЕНИЕ</a:t>
            </a:r>
            <a:r>
              <a:rPr sz="1600" spc="-35" dirty="0"/>
              <a:t> </a:t>
            </a:r>
            <a:r>
              <a:rPr sz="1600" dirty="0"/>
              <a:t>ДОСТУПНОСТИ</a:t>
            </a:r>
            <a:r>
              <a:rPr sz="1600" spc="-31" dirty="0"/>
              <a:t> </a:t>
            </a:r>
            <a:r>
              <a:rPr sz="1600" spc="-8" dirty="0"/>
              <a:t>ТУРИСТИЧЕСКИХ</a:t>
            </a:r>
            <a:r>
              <a:rPr sz="1600" spc="-31" dirty="0"/>
              <a:t> </a:t>
            </a:r>
            <a:r>
              <a:rPr sz="1600" spc="-8" dirty="0"/>
              <a:t>ПРОДУКТОВ</a:t>
            </a:r>
            <a:r>
              <a:rPr sz="1600" spc="-35" dirty="0"/>
              <a:t> </a:t>
            </a:r>
            <a:r>
              <a:rPr sz="1600" spc="-67" dirty="0"/>
              <a:t>(Самарская</a:t>
            </a:r>
            <a:r>
              <a:rPr sz="1600" spc="-31" dirty="0"/>
              <a:t> </a:t>
            </a:r>
            <a:r>
              <a:rPr sz="1600" spc="-8" dirty="0"/>
              <a:t>область)»</a:t>
            </a:r>
            <a:endParaRPr sz="1600" dirty="0"/>
          </a:p>
        </p:txBody>
      </p:sp>
      <p:sp>
        <p:nvSpPr>
          <p:cNvPr id="15" name="object 15"/>
          <p:cNvSpPr txBox="1"/>
          <p:nvPr/>
        </p:nvSpPr>
        <p:spPr>
          <a:xfrm>
            <a:off x="4876800" y="1375230"/>
            <a:ext cx="4038599" cy="3295216"/>
          </a:xfrm>
          <a:prstGeom prst="rect">
            <a:avLst/>
          </a:prstGeom>
        </p:spPr>
        <p:txBody>
          <a:bodyPr vert="horz" wrap="square" lIns="0" tIns="47707" rIns="0" bIns="0" rtlCol="0">
            <a:spAutoFit/>
          </a:bodyPr>
          <a:lstStyle/>
          <a:p>
            <a:pPr marL="9939">
              <a:spcBef>
                <a:spcPts val="376"/>
              </a:spcBef>
            </a:pPr>
            <a:r>
              <a:rPr sz="1600" b="1" spc="67" dirty="0">
                <a:latin typeface="Trebuchet MS"/>
                <a:cs typeface="Trebuchet MS"/>
              </a:rPr>
              <a:t>БЮДЖЕТНЫЕ</a:t>
            </a:r>
            <a:r>
              <a:rPr sz="1600" b="1" spc="-137" dirty="0">
                <a:latin typeface="Trebuchet MS"/>
                <a:cs typeface="Trebuchet MS"/>
              </a:rPr>
              <a:t> </a:t>
            </a:r>
            <a:r>
              <a:rPr sz="1600" b="1" spc="110" dirty="0">
                <a:latin typeface="Trebuchet MS"/>
                <a:cs typeface="Trebuchet MS"/>
              </a:rPr>
              <a:t>АССИГНОВАНИЯ</a:t>
            </a:r>
            <a:endParaRPr sz="1600" dirty="0">
              <a:latin typeface="Trebuchet MS"/>
              <a:cs typeface="Trebuchet MS"/>
            </a:endParaRPr>
          </a:p>
          <a:p>
            <a:pPr marL="9939" marR="1079378" indent="-497">
              <a:lnSpc>
                <a:spcPts val="2340"/>
              </a:lnSpc>
              <a:spcBef>
                <a:spcPts val="31"/>
              </a:spcBef>
            </a:pPr>
            <a:r>
              <a:rPr sz="1600" b="1" spc="-8" dirty="0">
                <a:latin typeface="Trebuchet MS"/>
                <a:cs typeface="Trebuchet MS"/>
              </a:rPr>
              <a:t>Российская</a:t>
            </a:r>
            <a:r>
              <a:rPr sz="1600" b="1" spc="-121" dirty="0">
                <a:latin typeface="Trebuchet MS"/>
                <a:cs typeface="Trebuchet MS"/>
              </a:rPr>
              <a:t> </a:t>
            </a:r>
            <a:r>
              <a:rPr sz="1600" b="1" spc="-8" dirty="0">
                <a:latin typeface="Trebuchet MS"/>
                <a:cs typeface="Trebuchet MS"/>
              </a:rPr>
              <a:t>Федерация: </a:t>
            </a:r>
            <a:r>
              <a:rPr sz="1600" b="1" dirty="0">
                <a:latin typeface="Trebuchet MS"/>
                <a:cs typeface="Trebuchet MS"/>
              </a:rPr>
              <a:t>Федеральный</a:t>
            </a:r>
            <a:r>
              <a:rPr sz="1600" b="1" spc="-86" dirty="0">
                <a:latin typeface="Trebuchet MS"/>
                <a:cs typeface="Trebuchet MS"/>
              </a:rPr>
              <a:t> </a:t>
            </a:r>
            <a:r>
              <a:rPr sz="1600" b="1" spc="-8" dirty="0">
                <a:latin typeface="Trebuchet MS"/>
                <a:cs typeface="Trebuchet MS"/>
              </a:rPr>
              <a:t>бюджет:</a:t>
            </a:r>
            <a:endParaRPr sz="1600" dirty="0">
              <a:latin typeface="Trebuchet MS"/>
              <a:cs typeface="Trebuchet MS"/>
            </a:endParaRPr>
          </a:p>
          <a:p>
            <a:pPr marL="9939">
              <a:lnSpc>
                <a:spcPts val="1600"/>
              </a:lnSpc>
            </a:pPr>
            <a:r>
              <a:rPr sz="1600" spc="70" dirty="0">
                <a:latin typeface="Trebuchet MS"/>
                <a:cs typeface="Trebuchet MS"/>
              </a:rPr>
              <a:t>2022</a:t>
            </a:r>
            <a:r>
              <a:rPr sz="1600" spc="-98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год</a:t>
            </a:r>
            <a:r>
              <a:rPr sz="1600" spc="-94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-</a:t>
            </a:r>
            <a:r>
              <a:rPr sz="1600" spc="-98" dirty="0">
                <a:latin typeface="Trebuchet MS"/>
                <a:cs typeface="Trebuchet MS"/>
              </a:rPr>
              <a:t> </a:t>
            </a:r>
            <a:r>
              <a:rPr sz="1600" spc="98" dirty="0">
                <a:solidFill>
                  <a:srgbClr val="3BAA36"/>
                </a:solidFill>
                <a:latin typeface="Trebuchet MS"/>
                <a:cs typeface="Trebuchet MS"/>
              </a:rPr>
              <a:t>500</a:t>
            </a:r>
            <a:r>
              <a:rPr sz="1600" spc="-94" dirty="0">
                <a:solidFill>
                  <a:srgbClr val="3BAA36"/>
                </a:solidFill>
                <a:latin typeface="Trebuchet MS"/>
                <a:cs typeface="Trebuchet MS"/>
              </a:rPr>
              <a:t> </a:t>
            </a:r>
            <a:r>
              <a:rPr sz="1600" spc="-63" dirty="0">
                <a:solidFill>
                  <a:srgbClr val="3BAA36"/>
                </a:solidFill>
                <a:latin typeface="Trebuchet MS"/>
                <a:cs typeface="Trebuchet MS"/>
              </a:rPr>
              <a:t>млн.</a:t>
            </a:r>
            <a:r>
              <a:rPr sz="1600" spc="-94" dirty="0">
                <a:solidFill>
                  <a:srgbClr val="3BAA36"/>
                </a:solidFill>
                <a:latin typeface="Trebuchet MS"/>
                <a:cs typeface="Trebuchet MS"/>
              </a:rPr>
              <a:t> </a:t>
            </a:r>
            <a:r>
              <a:rPr sz="1600" spc="-16" dirty="0">
                <a:solidFill>
                  <a:srgbClr val="3BAA36"/>
                </a:solidFill>
                <a:latin typeface="Trebuchet MS"/>
                <a:cs typeface="Trebuchet MS"/>
              </a:rPr>
              <a:t>руб.</a:t>
            </a:r>
            <a:endParaRPr sz="1600" dirty="0">
              <a:latin typeface="Trebuchet MS"/>
              <a:cs typeface="Trebuchet MS"/>
            </a:endParaRPr>
          </a:p>
          <a:p>
            <a:pPr marL="9939" marR="3976">
              <a:lnSpc>
                <a:spcPts val="1808"/>
              </a:lnSpc>
              <a:spcBef>
                <a:spcPts val="98"/>
              </a:spcBef>
            </a:pPr>
            <a:r>
              <a:rPr sz="1600" b="1" dirty="0">
                <a:latin typeface="Trebuchet MS"/>
                <a:cs typeface="Trebuchet MS"/>
              </a:rPr>
              <a:t>Показатель:</a:t>
            </a:r>
            <a:r>
              <a:rPr sz="1600" b="1" spc="-121" dirty="0">
                <a:latin typeface="Trebuchet MS"/>
                <a:cs typeface="Trebuchet MS"/>
              </a:rPr>
              <a:t> </a:t>
            </a:r>
            <a:r>
              <a:rPr sz="1600" dirty="0">
                <a:solidFill>
                  <a:srgbClr val="3BAA36"/>
                </a:solidFill>
                <a:latin typeface="Trebuchet MS"/>
                <a:cs typeface="Trebuchet MS"/>
              </a:rPr>
              <a:t>18</a:t>
            </a:r>
            <a:r>
              <a:rPr sz="1600" spc="-102" dirty="0">
                <a:solidFill>
                  <a:srgbClr val="3BAA36"/>
                </a:solidFill>
                <a:latin typeface="Trebuchet MS"/>
                <a:cs typeface="Trebuchet MS"/>
              </a:rPr>
              <a:t> </a:t>
            </a:r>
            <a:r>
              <a:rPr sz="1600" spc="-8" dirty="0" err="1">
                <a:solidFill>
                  <a:srgbClr val="3BAA36"/>
                </a:solidFill>
                <a:latin typeface="Trebuchet MS"/>
                <a:cs typeface="Trebuchet MS"/>
              </a:rPr>
              <a:t>регионов</a:t>
            </a:r>
            <a:r>
              <a:rPr sz="1600" spc="-8" dirty="0">
                <a:solidFill>
                  <a:srgbClr val="3BAA36"/>
                </a:solidFill>
                <a:latin typeface="Trebuchet MS"/>
                <a:cs typeface="Trebuchet MS"/>
              </a:rPr>
              <a:t> </a:t>
            </a:r>
            <a:endParaRPr lang="ru-RU" sz="1600" spc="-8" dirty="0">
              <a:solidFill>
                <a:srgbClr val="3BAA36"/>
              </a:solidFill>
              <a:latin typeface="Trebuchet MS"/>
              <a:cs typeface="Trebuchet MS"/>
            </a:endParaRPr>
          </a:p>
          <a:p>
            <a:pPr marL="9939" marR="3976">
              <a:lnSpc>
                <a:spcPts val="1808"/>
              </a:lnSpc>
              <a:spcBef>
                <a:spcPts val="98"/>
              </a:spcBef>
            </a:pPr>
            <a:r>
              <a:rPr sz="1600" b="1" dirty="0" err="1">
                <a:latin typeface="Trebuchet MS"/>
                <a:cs typeface="Trebuchet MS"/>
              </a:rPr>
              <a:t>Количество</a:t>
            </a:r>
            <a:r>
              <a:rPr lang="ru-RU" sz="1600" b="1" dirty="0">
                <a:latin typeface="Trebuchet MS"/>
                <a:cs typeface="Trebuchet MS"/>
              </a:rPr>
              <a:t> (5-9кл.) </a:t>
            </a:r>
            <a:r>
              <a:rPr lang="ru-RU" sz="1600" spc="-20" dirty="0">
                <a:solidFill>
                  <a:srgbClr val="3BAA36"/>
                </a:solidFill>
                <a:latin typeface="Trebuchet MS"/>
                <a:cs typeface="Trebuchet MS"/>
              </a:rPr>
              <a:t>более</a:t>
            </a:r>
            <a:r>
              <a:rPr lang="ru-RU" sz="1600" spc="-110" dirty="0">
                <a:solidFill>
                  <a:srgbClr val="3BAA36"/>
                </a:solidFill>
                <a:latin typeface="Trebuchet MS"/>
                <a:cs typeface="Trebuchet MS"/>
              </a:rPr>
              <a:t> </a:t>
            </a:r>
            <a:r>
              <a:rPr lang="ru-RU" sz="1600" spc="47" dirty="0">
                <a:solidFill>
                  <a:srgbClr val="3BAA36"/>
                </a:solidFill>
                <a:latin typeface="Trebuchet MS"/>
                <a:cs typeface="Trebuchet MS"/>
              </a:rPr>
              <a:t>100</a:t>
            </a:r>
            <a:r>
              <a:rPr lang="ru-RU" sz="1600" spc="-106" dirty="0">
                <a:solidFill>
                  <a:srgbClr val="3BAA36"/>
                </a:solidFill>
                <a:latin typeface="Trebuchet MS"/>
                <a:cs typeface="Trebuchet MS"/>
              </a:rPr>
              <a:t> </a:t>
            </a:r>
            <a:r>
              <a:rPr lang="ru-RU" sz="1600" spc="-43" dirty="0">
                <a:solidFill>
                  <a:srgbClr val="3BAA36"/>
                </a:solidFill>
                <a:latin typeface="Trebuchet MS"/>
                <a:cs typeface="Trebuchet MS"/>
              </a:rPr>
              <a:t>тыс.</a:t>
            </a:r>
            <a:r>
              <a:rPr lang="ru-RU" sz="1600" spc="-106" dirty="0">
                <a:solidFill>
                  <a:srgbClr val="3BAA36"/>
                </a:solidFill>
                <a:latin typeface="Trebuchet MS"/>
                <a:cs typeface="Trebuchet MS"/>
              </a:rPr>
              <a:t> </a:t>
            </a:r>
            <a:r>
              <a:rPr lang="ru-RU" sz="1600" spc="-16" dirty="0">
                <a:solidFill>
                  <a:srgbClr val="3BAA36"/>
                </a:solidFill>
                <a:latin typeface="Trebuchet MS"/>
                <a:cs typeface="Trebuchet MS"/>
              </a:rPr>
              <a:t>чел.</a:t>
            </a:r>
            <a:endParaRPr lang="ru-RU" sz="1600" dirty="0">
              <a:latin typeface="Trebuchet MS"/>
              <a:cs typeface="Trebuchet MS"/>
            </a:endParaRPr>
          </a:p>
          <a:p>
            <a:pPr marL="9939" marR="3976">
              <a:lnSpc>
                <a:spcPts val="1808"/>
              </a:lnSpc>
              <a:spcBef>
                <a:spcPts val="98"/>
              </a:spcBef>
            </a:pPr>
            <a:r>
              <a:rPr lang="ru-RU" sz="1600" b="1" dirty="0">
                <a:latin typeface="Trebuchet MS"/>
                <a:cs typeface="Trebuchet MS"/>
              </a:rPr>
              <a:t>Самарская</a:t>
            </a:r>
            <a:r>
              <a:rPr lang="ru-RU" sz="1600" b="1" spc="-106" dirty="0">
                <a:latin typeface="Trebuchet MS"/>
                <a:cs typeface="Trebuchet MS"/>
              </a:rPr>
              <a:t> </a:t>
            </a:r>
            <a:r>
              <a:rPr lang="ru-RU" sz="1600" b="1" spc="-8" dirty="0">
                <a:latin typeface="Trebuchet MS"/>
                <a:cs typeface="Trebuchet MS"/>
              </a:rPr>
              <a:t>область:</a:t>
            </a:r>
            <a:endParaRPr lang="ru-RU" sz="1600" dirty="0">
              <a:latin typeface="Trebuchet MS"/>
              <a:cs typeface="Trebuchet MS"/>
            </a:endParaRPr>
          </a:p>
          <a:p>
            <a:pPr marL="9939">
              <a:lnSpc>
                <a:spcPts val="1867"/>
              </a:lnSpc>
              <a:spcBef>
                <a:spcPts val="517"/>
              </a:spcBef>
            </a:pPr>
            <a:r>
              <a:rPr sz="1600" b="1" dirty="0" err="1">
                <a:latin typeface="Trebuchet MS"/>
                <a:cs typeface="Trebuchet MS"/>
              </a:rPr>
              <a:t>Федеральный</a:t>
            </a:r>
            <a:r>
              <a:rPr sz="1600" b="1" spc="-86" dirty="0">
                <a:latin typeface="Trebuchet MS"/>
                <a:cs typeface="Trebuchet MS"/>
              </a:rPr>
              <a:t> </a:t>
            </a:r>
            <a:r>
              <a:rPr sz="1600" b="1" spc="-8" dirty="0">
                <a:latin typeface="Trebuchet MS"/>
                <a:cs typeface="Trebuchet MS"/>
              </a:rPr>
              <a:t>бюджет:</a:t>
            </a:r>
            <a:endParaRPr sz="1600" dirty="0">
              <a:latin typeface="Trebuchet MS"/>
              <a:cs typeface="Trebuchet MS"/>
            </a:endParaRPr>
          </a:p>
          <a:p>
            <a:pPr marL="9939">
              <a:lnSpc>
                <a:spcPts val="1808"/>
              </a:lnSpc>
            </a:pPr>
            <a:r>
              <a:rPr sz="1600" spc="70" dirty="0">
                <a:latin typeface="Trebuchet MS"/>
                <a:cs typeface="Trebuchet MS"/>
              </a:rPr>
              <a:t>2022</a:t>
            </a:r>
            <a:r>
              <a:rPr sz="1600" spc="-94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год</a:t>
            </a:r>
            <a:r>
              <a:rPr sz="1600" spc="-94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-</a:t>
            </a:r>
            <a:r>
              <a:rPr sz="1600" spc="-94" dirty="0">
                <a:latin typeface="Trebuchet MS"/>
                <a:cs typeface="Trebuchet MS"/>
              </a:rPr>
              <a:t> </a:t>
            </a:r>
            <a:r>
              <a:rPr sz="1600" spc="-23" dirty="0">
                <a:solidFill>
                  <a:srgbClr val="3BAA36"/>
                </a:solidFill>
                <a:latin typeface="Trebuchet MS"/>
                <a:cs typeface="Trebuchet MS"/>
              </a:rPr>
              <a:t>38,1</a:t>
            </a:r>
            <a:r>
              <a:rPr sz="1600" spc="-89" dirty="0">
                <a:solidFill>
                  <a:srgbClr val="3BAA36"/>
                </a:solidFill>
                <a:latin typeface="Trebuchet MS"/>
                <a:cs typeface="Trebuchet MS"/>
              </a:rPr>
              <a:t> </a:t>
            </a:r>
            <a:r>
              <a:rPr sz="1600" spc="-63" dirty="0">
                <a:solidFill>
                  <a:srgbClr val="3BAA36"/>
                </a:solidFill>
                <a:latin typeface="Trebuchet MS"/>
                <a:cs typeface="Trebuchet MS"/>
              </a:rPr>
              <a:t>млн.</a:t>
            </a:r>
            <a:r>
              <a:rPr sz="1600" spc="-94" dirty="0">
                <a:solidFill>
                  <a:srgbClr val="3BAA36"/>
                </a:solidFill>
                <a:latin typeface="Trebuchet MS"/>
                <a:cs typeface="Trebuchet MS"/>
              </a:rPr>
              <a:t> </a:t>
            </a:r>
            <a:r>
              <a:rPr sz="1600" spc="-16" dirty="0">
                <a:solidFill>
                  <a:srgbClr val="3BAA36"/>
                </a:solidFill>
                <a:latin typeface="Trebuchet MS"/>
                <a:cs typeface="Trebuchet MS"/>
              </a:rPr>
              <a:t>руб.</a:t>
            </a:r>
            <a:endParaRPr sz="1600" dirty="0">
              <a:latin typeface="Trebuchet MS"/>
              <a:cs typeface="Trebuchet MS"/>
            </a:endParaRPr>
          </a:p>
          <a:p>
            <a:pPr marL="9939">
              <a:lnSpc>
                <a:spcPts val="1808"/>
              </a:lnSpc>
            </a:pPr>
            <a:r>
              <a:rPr sz="1600" b="1" dirty="0">
                <a:latin typeface="Trebuchet MS"/>
                <a:cs typeface="Trebuchet MS"/>
              </a:rPr>
              <a:t>Региональный</a:t>
            </a:r>
            <a:r>
              <a:rPr sz="1600" b="1" spc="-94" dirty="0">
                <a:latin typeface="Trebuchet MS"/>
                <a:cs typeface="Trebuchet MS"/>
              </a:rPr>
              <a:t> </a:t>
            </a:r>
            <a:r>
              <a:rPr sz="1600" b="1" spc="-8" dirty="0">
                <a:latin typeface="Trebuchet MS"/>
                <a:cs typeface="Trebuchet MS"/>
              </a:rPr>
              <a:t>бюджет:</a:t>
            </a:r>
            <a:endParaRPr sz="1600" dirty="0">
              <a:latin typeface="Trebuchet MS"/>
              <a:cs typeface="Trebuchet MS"/>
            </a:endParaRPr>
          </a:p>
          <a:p>
            <a:pPr marL="9939">
              <a:lnSpc>
                <a:spcPts val="1808"/>
              </a:lnSpc>
            </a:pPr>
            <a:r>
              <a:rPr sz="1600" spc="70" dirty="0">
                <a:latin typeface="Trebuchet MS"/>
                <a:cs typeface="Trebuchet MS"/>
              </a:rPr>
              <a:t>2022</a:t>
            </a:r>
            <a:r>
              <a:rPr sz="1600" spc="-94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год</a:t>
            </a:r>
            <a:r>
              <a:rPr sz="1600" spc="-94" dirty="0">
                <a:latin typeface="Trebuchet MS"/>
                <a:cs typeface="Trebuchet MS"/>
              </a:rPr>
              <a:t> </a:t>
            </a:r>
            <a:r>
              <a:rPr sz="1600" dirty="0">
                <a:latin typeface="Trebuchet MS"/>
                <a:cs typeface="Trebuchet MS"/>
              </a:rPr>
              <a:t>-</a:t>
            </a:r>
            <a:r>
              <a:rPr sz="1600" spc="-94" dirty="0">
                <a:latin typeface="Trebuchet MS"/>
                <a:cs typeface="Trebuchet MS"/>
              </a:rPr>
              <a:t> </a:t>
            </a:r>
            <a:r>
              <a:rPr sz="1600" spc="-8" dirty="0">
                <a:solidFill>
                  <a:srgbClr val="3BAA36"/>
                </a:solidFill>
                <a:latin typeface="Trebuchet MS"/>
                <a:cs typeface="Trebuchet MS"/>
              </a:rPr>
              <a:t>6,2</a:t>
            </a:r>
            <a:r>
              <a:rPr sz="1600" spc="-94" dirty="0">
                <a:solidFill>
                  <a:srgbClr val="3BAA36"/>
                </a:solidFill>
                <a:latin typeface="Trebuchet MS"/>
                <a:cs typeface="Trebuchet MS"/>
              </a:rPr>
              <a:t> </a:t>
            </a:r>
            <a:r>
              <a:rPr sz="1600" spc="-63" dirty="0">
                <a:solidFill>
                  <a:srgbClr val="3BAA36"/>
                </a:solidFill>
                <a:latin typeface="Trebuchet MS"/>
                <a:cs typeface="Trebuchet MS"/>
              </a:rPr>
              <a:t>млн.</a:t>
            </a:r>
            <a:r>
              <a:rPr sz="1600" spc="-89" dirty="0">
                <a:solidFill>
                  <a:srgbClr val="3BAA36"/>
                </a:solidFill>
                <a:latin typeface="Trebuchet MS"/>
                <a:cs typeface="Trebuchet MS"/>
              </a:rPr>
              <a:t> </a:t>
            </a:r>
            <a:r>
              <a:rPr sz="1600" spc="-16" dirty="0">
                <a:solidFill>
                  <a:srgbClr val="3BAA36"/>
                </a:solidFill>
                <a:latin typeface="Trebuchet MS"/>
                <a:cs typeface="Trebuchet MS"/>
              </a:rPr>
              <a:t>руб.</a:t>
            </a:r>
            <a:endParaRPr sz="1600" dirty="0">
              <a:latin typeface="Trebuchet MS"/>
              <a:cs typeface="Trebuchet MS"/>
            </a:endParaRPr>
          </a:p>
          <a:p>
            <a:pPr marL="9939">
              <a:lnSpc>
                <a:spcPts val="1808"/>
              </a:lnSpc>
            </a:pPr>
            <a:r>
              <a:rPr sz="1600" b="1" dirty="0">
                <a:latin typeface="Trebuchet MS"/>
                <a:cs typeface="Trebuchet MS"/>
              </a:rPr>
              <a:t>Количество</a:t>
            </a:r>
            <a:r>
              <a:rPr sz="1600" b="1" spc="-47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учащихся</a:t>
            </a:r>
            <a:r>
              <a:rPr sz="1600" b="1" spc="-47" dirty="0">
                <a:latin typeface="Trebuchet MS"/>
                <a:cs typeface="Trebuchet MS"/>
              </a:rPr>
              <a:t> </a:t>
            </a:r>
            <a:r>
              <a:rPr sz="1600" b="1" dirty="0">
                <a:latin typeface="Trebuchet MS"/>
                <a:cs typeface="Trebuchet MS"/>
              </a:rPr>
              <a:t>5-</a:t>
            </a:r>
            <a:r>
              <a:rPr sz="1600" b="1" spc="47" dirty="0">
                <a:latin typeface="Trebuchet MS"/>
                <a:cs typeface="Trebuchet MS"/>
              </a:rPr>
              <a:t>9</a:t>
            </a:r>
            <a:r>
              <a:rPr sz="1600" b="1" spc="-47" dirty="0">
                <a:latin typeface="Trebuchet MS"/>
                <a:cs typeface="Trebuchet MS"/>
              </a:rPr>
              <a:t> </a:t>
            </a:r>
            <a:r>
              <a:rPr sz="1600" b="1" spc="-8" dirty="0">
                <a:latin typeface="Trebuchet MS"/>
                <a:cs typeface="Trebuchet MS"/>
              </a:rPr>
              <a:t>классов:</a:t>
            </a:r>
            <a:endParaRPr sz="1600" dirty="0">
              <a:latin typeface="Trebuchet MS"/>
              <a:cs typeface="Trebuchet MS"/>
            </a:endParaRPr>
          </a:p>
          <a:p>
            <a:pPr marL="9939">
              <a:lnSpc>
                <a:spcPts val="1867"/>
              </a:lnSpc>
            </a:pPr>
            <a:r>
              <a:rPr sz="1600" spc="-35" dirty="0">
                <a:solidFill>
                  <a:srgbClr val="3BAA36"/>
                </a:solidFill>
                <a:latin typeface="Trebuchet MS"/>
                <a:cs typeface="Trebuchet MS"/>
              </a:rPr>
              <a:t>7611</a:t>
            </a:r>
            <a:r>
              <a:rPr sz="1600" spc="-106" dirty="0">
                <a:solidFill>
                  <a:srgbClr val="3BAA36"/>
                </a:solidFill>
                <a:latin typeface="Trebuchet MS"/>
                <a:cs typeface="Trebuchet MS"/>
              </a:rPr>
              <a:t> </a:t>
            </a:r>
            <a:r>
              <a:rPr sz="1600" spc="-16" dirty="0">
                <a:solidFill>
                  <a:srgbClr val="3BAA36"/>
                </a:solidFill>
                <a:latin typeface="Trebuchet MS"/>
                <a:cs typeface="Trebuchet MS"/>
              </a:rPr>
              <a:t>чел.</a:t>
            </a:r>
            <a:endParaRPr sz="1600" dirty="0">
              <a:latin typeface="Trebuchet MS"/>
              <a:cs typeface="Trebuchet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009127" y="3217326"/>
            <a:ext cx="3539227" cy="16411"/>
            <a:chOff x="5857896" y="4730661"/>
            <a:chExt cx="4138929" cy="24130"/>
          </a:xfrm>
        </p:grpSpPr>
        <p:sp>
          <p:nvSpPr>
            <p:cNvPr id="17" name="object 17"/>
            <p:cNvSpPr/>
            <p:nvPr/>
          </p:nvSpPr>
          <p:spPr>
            <a:xfrm>
              <a:off x="5864241" y="4737015"/>
              <a:ext cx="4126229" cy="11430"/>
            </a:xfrm>
            <a:custGeom>
              <a:avLst/>
              <a:gdLst/>
              <a:ahLst/>
              <a:cxnLst/>
              <a:rect l="l" t="t" r="r" b="b"/>
              <a:pathLst>
                <a:path w="4126229" h="11429">
                  <a:moveTo>
                    <a:pt x="4125671" y="0"/>
                  </a:moveTo>
                  <a:lnTo>
                    <a:pt x="0" y="11175"/>
                  </a:lnTo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864246" y="4737011"/>
              <a:ext cx="4126229" cy="11430"/>
            </a:xfrm>
            <a:custGeom>
              <a:avLst/>
              <a:gdLst/>
              <a:ahLst/>
              <a:cxnLst/>
              <a:rect l="l" t="t" r="r" b="b"/>
              <a:pathLst>
                <a:path w="4126229" h="11429">
                  <a:moveTo>
                    <a:pt x="0" y="11176"/>
                  </a:moveTo>
                  <a:lnTo>
                    <a:pt x="4125658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"/>
            <a:ext cx="9142914" cy="5141772"/>
            <a:chOff x="0" y="5"/>
            <a:chExt cx="10692130" cy="75603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"/>
              <a:ext cx="10691990" cy="7559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604" y="273335"/>
              <a:ext cx="574547" cy="62636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19643" y="226148"/>
            <a:ext cx="5972379" cy="810210"/>
          </a:xfrm>
          <a:prstGeom prst="rect">
            <a:avLst/>
          </a:prstGeom>
        </p:spPr>
        <p:txBody>
          <a:bodyPr vert="horz" wrap="square" lIns="0" tIns="57646" rIns="0" bIns="0" rtlCol="0">
            <a:spAutoFit/>
          </a:bodyPr>
          <a:lstStyle/>
          <a:p>
            <a:pPr marL="9939" marR="3870751">
              <a:lnSpc>
                <a:spcPct val="78900"/>
              </a:lnSpc>
              <a:spcBef>
                <a:spcPts val="454"/>
              </a:spcBef>
            </a:pPr>
            <a:r>
              <a:rPr sz="1500" spc="-8" dirty="0"/>
              <a:t>Правительство </a:t>
            </a:r>
            <a:r>
              <a:rPr sz="1500" spc="-59" dirty="0"/>
              <a:t>Самарской</a:t>
            </a:r>
            <a:r>
              <a:rPr sz="1500" spc="-82" dirty="0"/>
              <a:t> </a:t>
            </a:r>
            <a:r>
              <a:rPr sz="1500" spc="-51" dirty="0"/>
              <a:t>области</a:t>
            </a:r>
            <a:endParaRPr sz="1500" dirty="0"/>
          </a:p>
          <a:p>
            <a:pPr marL="1216039">
              <a:spcBef>
                <a:spcPts val="485"/>
              </a:spcBef>
            </a:pPr>
            <a:r>
              <a:rPr spc="-67" dirty="0"/>
              <a:t>Социальный</a:t>
            </a:r>
            <a:r>
              <a:rPr spc="-157" dirty="0"/>
              <a:t> </a:t>
            </a:r>
            <a:r>
              <a:rPr spc="-102" dirty="0"/>
              <a:t>сертификат</a:t>
            </a:r>
            <a:r>
              <a:rPr spc="-157" dirty="0"/>
              <a:t> </a:t>
            </a:r>
            <a:r>
              <a:rPr spc="-74" dirty="0"/>
              <a:t>даёт</a:t>
            </a:r>
            <a:r>
              <a:rPr spc="-153" dirty="0"/>
              <a:t> </a:t>
            </a:r>
            <a:r>
              <a:rPr spc="-63" dirty="0"/>
              <a:t>право: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82853" y="1114192"/>
            <a:ext cx="4888022" cy="3873388"/>
            <a:chOff x="447725" y="1638274"/>
            <a:chExt cx="5716270" cy="5695315"/>
          </a:xfrm>
        </p:grpSpPr>
        <p:sp>
          <p:nvSpPr>
            <p:cNvPr id="7" name="object 7"/>
            <p:cNvSpPr/>
            <p:nvPr/>
          </p:nvSpPr>
          <p:spPr>
            <a:xfrm>
              <a:off x="447725" y="1638274"/>
              <a:ext cx="4420235" cy="5695315"/>
            </a:xfrm>
            <a:custGeom>
              <a:avLst/>
              <a:gdLst/>
              <a:ahLst/>
              <a:cxnLst/>
              <a:rect l="l" t="t" r="r" b="b"/>
              <a:pathLst>
                <a:path w="4420235" h="5695315">
                  <a:moveTo>
                    <a:pt x="4419650" y="0"/>
                  </a:moveTo>
                  <a:lnTo>
                    <a:pt x="0" y="0"/>
                  </a:lnTo>
                  <a:lnTo>
                    <a:pt x="0" y="5694921"/>
                  </a:lnTo>
                  <a:lnTo>
                    <a:pt x="4419650" y="5694921"/>
                  </a:lnTo>
                  <a:lnTo>
                    <a:pt x="4419650" y="0"/>
                  </a:lnTo>
                  <a:close/>
                </a:path>
              </a:pathLst>
            </a:custGeom>
            <a:solidFill>
              <a:srgbClr val="3BAA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4604" y="1699573"/>
              <a:ext cx="4251672" cy="555353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493043" y="1901635"/>
              <a:ext cx="654050" cy="347980"/>
            </a:xfrm>
            <a:custGeom>
              <a:avLst/>
              <a:gdLst/>
              <a:ahLst/>
              <a:cxnLst/>
              <a:rect l="l" t="t" r="r" b="b"/>
              <a:pathLst>
                <a:path w="654050" h="347980">
                  <a:moveTo>
                    <a:pt x="480072" y="0"/>
                  </a:moveTo>
                  <a:lnTo>
                    <a:pt x="480072" y="86867"/>
                  </a:lnTo>
                  <a:lnTo>
                    <a:pt x="0" y="86867"/>
                  </a:lnTo>
                  <a:lnTo>
                    <a:pt x="0" y="260603"/>
                  </a:lnTo>
                  <a:lnTo>
                    <a:pt x="480072" y="260603"/>
                  </a:lnTo>
                  <a:lnTo>
                    <a:pt x="480072" y="347471"/>
                  </a:lnTo>
                  <a:lnTo>
                    <a:pt x="653796" y="173735"/>
                  </a:lnTo>
                  <a:lnTo>
                    <a:pt x="480072" y="0"/>
                  </a:lnTo>
                  <a:close/>
                </a:path>
              </a:pathLst>
            </a:custGeom>
            <a:solidFill>
              <a:srgbClr val="3BAA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93043" y="1901635"/>
              <a:ext cx="654050" cy="347980"/>
            </a:xfrm>
            <a:custGeom>
              <a:avLst/>
              <a:gdLst/>
              <a:ahLst/>
              <a:cxnLst/>
              <a:rect l="l" t="t" r="r" b="b"/>
              <a:pathLst>
                <a:path w="654050" h="347980">
                  <a:moveTo>
                    <a:pt x="0" y="86867"/>
                  </a:moveTo>
                  <a:lnTo>
                    <a:pt x="480072" y="86867"/>
                  </a:lnTo>
                  <a:lnTo>
                    <a:pt x="480072" y="0"/>
                  </a:lnTo>
                  <a:lnTo>
                    <a:pt x="653796" y="173735"/>
                  </a:lnTo>
                  <a:lnTo>
                    <a:pt x="480072" y="347471"/>
                  </a:lnTo>
                  <a:lnTo>
                    <a:pt x="480072" y="260603"/>
                  </a:lnTo>
                  <a:lnTo>
                    <a:pt x="0" y="260603"/>
                  </a:lnTo>
                  <a:lnTo>
                    <a:pt x="0" y="86867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04093" y="4646782"/>
              <a:ext cx="654050" cy="347980"/>
            </a:xfrm>
            <a:custGeom>
              <a:avLst/>
              <a:gdLst/>
              <a:ahLst/>
              <a:cxnLst/>
              <a:rect l="l" t="t" r="r" b="b"/>
              <a:pathLst>
                <a:path w="654050" h="347979">
                  <a:moveTo>
                    <a:pt x="480059" y="0"/>
                  </a:moveTo>
                  <a:lnTo>
                    <a:pt x="480059" y="86868"/>
                  </a:lnTo>
                  <a:lnTo>
                    <a:pt x="0" y="86868"/>
                  </a:lnTo>
                  <a:lnTo>
                    <a:pt x="0" y="260604"/>
                  </a:lnTo>
                  <a:lnTo>
                    <a:pt x="480059" y="260604"/>
                  </a:lnTo>
                  <a:lnTo>
                    <a:pt x="480059" y="347472"/>
                  </a:lnTo>
                  <a:lnTo>
                    <a:pt x="653783" y="173736"/>
                  </a:lnTo>
                  <a:lnTo>
                    <a:pt x="480059" y="0"/>
                  </a:lnTo>
                  <a:close/>
                </a:path>
              </a:pathLst>
            </a:custGeom>
            <a:solidFill>
              <a:srgbClr val="3BAA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504093" y="4646782"/>
              <a:ext cx="654050" cy="347980"/>
            </a:xfrm>
            <a:custGeom>
              <a:avLst/>
              <a:gdLst/>
              <a:ahLst/>
              <a:cxnLst/>
              <a:rect l="l" t="t" r="r" b="b"/>
              <a:pathLst>
                <a:path w="654050" h="347979">
                  <a:moveTo>
                    <a:pt x="0" y="86868"/>
                  </a:moveTo>
                  <a:lnTo>
                    <a:pt x="480059" y="86868"/>
                  </a:lnTo>
                  <a:lnTo>
                    <a:pt x="480059" y="0"/>
                  </a:lnTo>
                  <a:lnTo>
                    <a:pt x="653783" y="173736"/>
                  </a:lnTo>
                  <a:lnTo>
                    <a:pt x="480059" y="347472"/>
                  </a:lnTo>
                  <a:lnTo>
                    <a:pt x="480059" y="260604"/>
                  </a:lnTo>
                  <a:lnTo>
                    <a:pt x="0" y="260604"/>
                  </a:lnTo>
                  <a:lnTo>
                    <a:pt x="0" y="86868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487635" y="3741684"/>
              <a:ext cx="654050" cy="347980"/>
            </a:xfrm>
            <a:custGeom>
              <a:avLst/>
              <a:gdLst/>
              <a:ahLst/>
              <a:cxnLst/>
              <a:rect l="l" t="t" r="r" b="b"/>
              <a:pathLst>
                <a:path w="654050" h="347979">
                  <a:moveTo>
                    <a:pt x="480059" y="0"/>
                  </a:moveTo>
                  <a:lnTo>
                    <a:pt x="480059" y="86867"/>
                  </a:lnTo>
                  <a:lnTo>
                    <a:pt x="0" y="86867"/>
                  </a:lnTo>
                  <a:lnTo>
                    <a:pt x="0" y="260603"/>
                  </a:lnTo>
                  <a:lnTo>
                    <a:pt x="480059" y="260603"/>
                  </a:lnTo>
                  <a:lnTo>
                    <a:pt x="480059" y="347471"/>
                  </a:lnTo>
                  <a:lnTo>
                    <a:pt x="653783" y="173735"/>
                  </a:lnTo>
                  <a:lnTo>
                    <a:pt x="480059" y="0"/>
                  </a:lnTo>
                  <a:close/>
                </a:path>
              </a:pathLst>
            </a:custGeom>
            <a:solidFill>
              <a:srgbClr val="3BAA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87635" y="3741684"/>
              <a:ext cx="654050" cy="347980"/>
            </a:xfrm>
            <a:custGeom>
              <a:avLst/>
              <a:gdLst/>
              <a:ahLst/>
              <a:cxnLst/>
              <a:rect l="l" t="t" r="r" b="b"/>
              <a:pathLst>
                <a:path w="654050" h="347979">
                  <a:moveTo>
                    <a:pt x="0" y="86867"/>
                  </a:moveTo>
                  <a:lnTo>
                    <a:pt x="480059" y="86867"/>
                  </a:lnTo>
                  <a:lnTo>
                    <a:pt x="480059" y="0"/>
                  </a:lnTo>
                  <a:lnTo>
                    <a:pt x="653783" y="173735"/>
                  </a:lnTo>
                  <a:lnTo>
                    <a:pt x="480059" y="347471"/>
                  </a:lnTo>
                  <a:lnTo>
                    <a:pt x="480059" y="260603"/>
                  </a:lnTo>
                  <a:lnTo>
                    <a:pt x="0" y="260603"/>
                  </a:lnTo>
                  <a:lnTo>
                    <a:pt x="0" y="86867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493043" y="2821660"/>
              <a:ext cx="654050" cy="347980"/>
            </a:xfrm>
            <a:custGeom>
              <a:avLst/>
              <a:gdLst/>
              <a:ahLst/>
              <a:cxnLst/>
              <a:rect l="l" t="t" r="r" b="b"/>
              <a:pathLst>
                <a:path w="654050" h="347980">
                  <a:moveTo>
                    <a:pt x="480072" y="0"/>
                  </a:moveTo>
                  <a:lnTo>
                    <a:pt x="480072" y="86867"/>
                  </a:lnTo>
                  <a:lnTo>
                    <a:pt x="0" y="86867"/>
                  </a:lnTo>
                  <a:lnTo>
                    <a:pt x="0" y="260603"/>
                  </a:lnTo>
                  <a:lnTo>
                    <a:pt x="480072" y="260603"/>
                  </a:lnTo>
                  <a:lnTo>
                    <a:pt x="480072" y="347471"/>
                  </a:lnTo>
                  <a:lnTo>
                    <a:pt x="653796" y="173735"/>
                  </a:lnTo>
                  <a:lnTo>
                    <a:pt x="480072" y="0"/>
                  </a:lnTo>
                  <a:close/>
                </a:path>
              </a:pathLst>
            </a:custGeom>
            <a:solidFill>
              <a:srgbClr val="3BAA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93043" y="2821660"/>
              <a:ext cx="654050" cy="347980"/>
            </a:xfrm>
            <a:custGeom>
              <a:avLst/>
              <a:gdLst/>
              <a:ahLst/>
              <a:cxnLst/>
              <a:rect l="l" t="t" r="r" b="b"/>
              <a:pathLst>
                <a:path w="654050" h="347980">
                  <a:moveTo>
                    <a:pt x="0" y="86867"/>
                  </a:moveTo>
                  <a:lnTo>
                    <a:pt x="480072" y="86867"/>
                  </a:lnTo>
                  <a:lnTo>
                    <a:pt x="480072" y="0"/>
                  </a:lnTo>
                  <a:lnTo>
                    <a:pt x="653796" y="173735"/>
                  </a:lnTo>
                  <a:lnTo>
                    <a:pt x="480072" y="347471"/>
                  </a:lnTo>
                  <a:lnTo>
                    <a:pt x="480072" y="260603"/>
                  </a:lnTo>
                  <a:lnTo>
                    <a:pt x="0" y="260603"/>
                  </a:lnTo>
                  <a:lnTo>
                    <a:pt x="0" y="86867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393223" y="1294138"/>
            <a:ext cx="3614161" cy="2525084"/>
          </a:xfrm>
          <a:prstGeom prst="rect">
            <a:avLst/>
          </a:prstGeom>
        </p:spPr>
        <p:txBody>
          <a:bodyPr vert="horz" wrap="square" lIns="0" tIns="9939" rIns="0" bIns="0" rtlCol="0">
            <a:spAutoFit/>
          </a:bodyPr>
          <a:lstStyle/>
          <a:p>
            <a:pPr marL="9939">
              <a:spcBef>
                <a:spcPts val="78"/>
              </a:spcBef>
            </a:pPr>
            <a:r>
              <a:rPr sz="1300" spc="-51" dirty="0">
                <a:latin typeface="Trebuchet MS"/>
                <a:cs typeface="Trebuchet MS"/>
              </a:rPr>
              <a:t>Воспользоваться</a:t>
            </a:r>
            <a:r>
              <a:rPr sz="1300" spc="-59" dirty="0">
                <a:latin typeface="Trebuchet MS"/>
                <a:cs typeface="Trebuchet MS"/>
              </a:rPr>
              <a:t> </a:t>
            </a:r>
            <a:r>
              <a:rPr sz="1300" spc="-51" dirty="0">
                <a:latin typeface="Trebuchet MS"/>
                <a:cs typeface="Trebuchet MS"/>
              </a:rPr>
              <a:t>экскурсионной</a:t>
            </a:r>
            <a:r>
              <a:rPr sz="1300" spc="-59" dirty="0">
                <a:latin typeface="Trebuchet MS"/>
                <a:cs typeface="Trebuchet MS"/>
              </a:rPr>
              <a:t> </a:t>
            </a:r>
            <a:r>
              <a:rPr sz="1300" spc="-39" dirty="0">
                <a:latin typeface="Trebuchet MS"/>
                <a:cs typeface="Trebuchet MS"/>
              </a:rPr>
              <a:t>программой</a:t>
            </a:r>
            <a:endParaRPr sz="1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600">
              <a:latin typeface="Trebuchet MS"/>
              <a:cs typeface="Trebuchet MS"/>
            </a:endParaRPr>
          </a:p>
          <a:p>
            <a:pPr marL="11927"/>
            <a:r>
              <a:rPr sz="1300" spc="-70" dirty="0">
                <a:latin typeface="Trebuchet MS"/>
                <a:cs typeface="Trebuchet MS"/>
              </a:rPr>
              <a:t>Размещение</a:t>
            </a:r>
            <a:r>
              <a:rPr sz="1300" spc="-89" dirty="0">
                <a:latin typeface="Trebuchet MS"/>
                <a:cs typeface="Trebuchet MS"/>
              </a:rPr>
              <a:t> </a:t>
            </a:r>
            <a:r>
              <a:rPr sz="1300" spc="-63" dirty="0">
                <a:latin typeface="Trebuchet MS"/>
                <a:cs typeface="Trebuchet MS"/>
              </a:rPr>
              <a:t>в</a:t>
            </a:r>
            <a:r>
              <a:rPr sz="1300" spc="-89" dirty="0">
                <a:latin typeface="Trebuchet MS"/>
                <a:cs typeface="Trebuchet MS"/>
              </a:rPr>
              <a:t> </a:t>
            </a:r>
            <a:r>
              <a:rPr sz="1300" spc="-51" dirty="0">
                <a:latin typeface="Trebuchet MS"/>
                <a:cs typeface="Trebuchet MS"/>
              </a:rPr>
              <a:t>гостинице</a:t>
            </a:r>
            <a:r>
              <a:rPr sz="1300" spc="-89" dirty="0">
                <a:latin typeface="Trebuchet MS"/>
                <a:cs typeface="Trebuchet MS"/>
              </a:rPr>
              <a:t> </a:t>
            </a:r>
            <a:r>
              <a:rPr sz="1300" spc="-8" dirty="0">
                <a:latin typeface="Trebuchet MS"/>
                <a:cs typeface="Trebuchet MS"/>
              </a:rPr>
              <a:t>категории</a:t>
            </a:r>
            <a:endParaRPr sz="1300">
              <a:latin typeface="Trebuchet MS"/>
              <a:cs typeface="Trebuchet MS"/>
            </a:endParaRPr>
          </a:p>
          <a:p>
            <a:pPr marL="11927">
              <a:spcBef>
                <a:spcPts val="203"/>
              </a:spcBef>
            </a:pPr>
            <a:r>
              <a:rPr sz="1300" spc="-16" dirty="0">
                <a:latin typeface="Trebuchet MS"/>
                <a:cs typeface="Trebuchet MS"/>
              </a:rPr>
              <a:t>«три</a:t>
            </a:r>
            <a:r>
              <a:rPr sz="1300" spc="-110" dirty="0">
                <a:latin typeface="Trebuchet MS"/>
                <a:cs typeface="Trebuchet MS"/>
              </a:rPr>
              <a:t> </a:t>
            </a:r>
            <a:r>
              <a:rPr sz="1300" spc="-43" dirty="0">
                <a:latin typeface="Trebuchet MS"/>
                <a:cs typeface="Trebuchet MS"/>
              </a:rPr>
              <a:t>звезды»</a:t>
            </a:r>
            <a:r>
              <a:rPr sz="1300" spc="-110" dirty="0">
                <a:latin typeface="Trebuchet MS"/>
                <a:cs typeface="Trebuchet MS"/>
              </a:rPr>
              <a:t> </a:t>
            </a:r>
            <a:r>
              <a:rPr sz="1300" spc="-35" dirty="0">
                <a:latin typeface="Trebuchet MS"/>
                <a:cs typeface="Trebuchet MS"/>
              </a:rPr>
              <a:t>и</a:t>
            </a:r>
            <a:r>
              <a:rPr sz="1300" spc="-106" dirty="0">
                <a:latin typeface="Trebuchet MS"/>
                <a:cs typeface="Trebuchet MS"/>
              </a:rPr>
              <a:t> </a:t>
            </a:r>
            <a:r>
              <a:rPr sz="1300" spc="-16" dirty="0">
                <a:latin typeface="Trebuchet MS"/>
                <a:cs typeface="Trebuchet MS"/>
              </a:rPr>
              <a:t>выше</a:t>
            </a:r>
            <a:endParaRPr sz="1300">
              <a:latin typeface="Trebuchet MS"/>
              <a:cs typeface="Trebuchet MS"/>
            </a:endParaRPr>
          </a:p>
          <a:p>
            <a:pPr>
              <a:spcBef>
                <a:spcPts val="35"/>
              </a:spcBef>
            </a:pPr>
            <a:endParaRPr sz="1600">
              <a:latin typeface="Trebuchet MS"/>
              <a:cs typeface="Trebuchet MS"/>
            </a:endParaRPr>
          </a:p>
          <a:p>
            <a:pPr marL="9939" marR="319043">
              <a:lnSpc>
                <a:spcPct val="112799"/>
              </a:lnSpc>
            </a:pPr>
            <a:r>
              <a:rPr sz="1300" spc="-59" dirty="0">
                <a:latin typeface="Trebuchet MS"/>
                <a:cs typeface="Trebuchet MS"/>
              </a:rPr>
              <a:t>Предоставление</a:t>
            </a:r>
            <a:r>
              <a:rPr sz="1300" spc="-98" dirty="0">
                <a:latin typeface="Trebuchet MS"/>
                <a:cs typeface="Trebuchet MS"/>
              </a:rPr>
              <a:t> </a:t>
            </a:r>
            <a:r>
              <a:rPr sz="1300" spc="-43" dirty="0">
                <a:latin typeface="Trebuchet MS"/>
                <a:cs typeface="Trebuchet MS"/>
              </a:rPr>
              <a:t>питания</a:t>
            </a:r>
            <a:r>
              <a:rPr sz="1300" spc="-94" dirty="0">
                <a:latin typeface="Trebuchet MS"/>
                <a:cs typeface="Trebuchet MS"/>
              </a:rPr>
              <a:t> </a:t>
            </a:r>
            <a:r>
              <a:rPr sz="1300" spc="-63" dirty="0">
                <a:latin typeface="Trebuchet MS"/>
                <a:cs typeface="Trebuchet MS"/>
              </a:rPr>
              <a:t>в</a:t>
            </a:r>
            <a:r>
              <a:rPr sz="1300" spc="-98" dirty="0">
                <a:latin typeface="Trebuchet MS"/>
                <a:cs typeface="Trebuchet MS"/>
              </a:rPr>
              <a:t> </a:t>
            </a:r>
            <a:r>
              <a:rPr sz="1300" spc="-35" dirty="0">
                <a:latin typeface="Trebuchet MS"/>
                <a:cs typeface="Trebuchet MS"/>
              </a:rPr>
              <a:t>соответствии </a:t>
            </a:r>
            <a:r>
              <a:rPr sz="1300" spc="-78" dirty="0">
                <a:latin typeface="Trebuchet MS"/>
                <a:cs typeface="Trebuchet MS"/>
              </a:rPr>
              <a:t>с</a:t>
            </a:r>
            <a:r>
              <a:rPr sz="1300" spc="-98" dirty="0">
                <a:latin typeface="Trebuchet MS"/>
                <a:cs typeface="Trebuchet MS"/>
              </a:rPr>
              <a:t> </a:t>
            </a:r>
            <a:r>
              <a:rPr sz="1300" spc="-63" dirty="0">
                <a:latin typeface="Trebuchet MS"/>
                <a:cs typeface="Trebuchet MS"/>
              </a:rPr>
              <a:t>санитарными</a:t>
            </a:r>
            <a:r>
              <a:rPr sz="1300" spc="-98" dirty="0">
                <a:latin typeface="Trebuchet MS"/>
                <a:cs typeface="Trebuchet MS"/>
              </a:rPr>
              <a:t> </a:t>
            </a:r>
            <a:r>
              <a:rPr sz="1300" spc="-67" dirty="0">
                <a:latin typeface="Trebuchet MS"/>
                <a:cs typeface="Trebuchet MS"/>
              </a:rPr>
              <a:t>правилами</a:t>
            </a:r>
            <a:r>
              <a:rPr sz="1300" spc="-98" dirty="0">
                <a:latin typeface="Trebuchet MS"/>
                <a:cs typeface="Trebuchet MS"/>
              </a:rPr>
              <a:t> </a:t>
            </a:r>
            <a:r>
              <a:rPr sz="1300" spc="-35" dirty="0">
                <a:latin typeface="Trebuchet MS"/>
                <a:cs typeface="Trebuchet MS"/>
              </a:rPr>
              <a:t>и</a:t>
            </a:r>
            <a:r>
              <a:rPr sz="1300" spc="-98" dirty="0">
                <a:latin typeface="Trebuchet MS"/>
                <a:cs typeface="Trebuchet MS"/>
              </a:rPr>
              <a:t> </a:t>
            </a:r>
            <a:r>
              <a:rPr sz="1300" spc="-8" dirty="0">
                <a:latin typeface="Trebuchet MS"/>
                <a:cs typeface="Trebuchet MS"/>
              </a:rPr>
              <a:t>нормами</a:t>
            </a:r>
            <a:endParaRPr sz="1300">
              <a:latin typeface="Trebuchet MS"/>
              <a:cs typeface="Trebuchet MS"/>
            </a:endParaRPr>
          </a:p>
          <a:p>
            <a:pPr>
              <a:spcBef>
                <a:spcPts val="8"/>
              </a:spcBef>
            </a:pPr>
            <a:endParaRPr sz="1600">
              <a:latin typeface="Trebuchet MS"/>
              <a:cs typeface="Trebuchet MS"/>
            </a:endParaRPr>
          </a:p>
          <a:p>
            <a:pPr marL="9939" marR="1142987">
              <a:lnSpc>
                <a:spcPct val="112799"/>
              </a:lnSpc>
              <a:spcBef>
                <a:spcPts val="4"/>
              </a:spcBef>
            </a:pPr>
            <a:r>
              <a:rPr sz="1300" spc="-39" dirty="0">
                <a:latin typeface="Trebuchet MS"/>
                <a:cs typeface="Trebuchet MS"/>
              </a:rPr>
              <a:t>Организованный</a:t>
            </a:r>
            <a:r>
              <a:rPr sz="1300" spc="-43" dirty="0">
                <a:latin typeface="Trebuchet MS"/>
                <a:cs typeface="Trebuchet MS"/>
              </a:rPr>
              <a:t> </a:t>
            </a:r>
            <a:r>
              <a:rPr sz="1300" spc="-8" dirty="0">
                <a:latin typeface="Trebuchet MS"/>
                <a:cs typeface="Trebuchet MS"/>
              </a:rPr>
              <a:t>трансфер </a:t>
            </a:r>
            <a:r>
              <a:rPr sz="1300" spc="-27" dirty="0">
                <a:latin typeface="Trebuchet MS"/>
                <a:cs typeface="Trebuchet MS"/>
              </a:rPr>
              <a:t>по</a:t>
            </a:r>
            <a:r>
              <a:rPr sz="1300" spc="-89" dirty="0">
                <a:latin typeface="Trebuchet MS"/>
                <a:cs typeface="Trebuchet MS"/>
              </a:rPr>
              <a:t> </a:t>
            </a:r>
            <a:r>
              <a:rPr sz="1300" spc="-51" dirty="0">
                <a:latin typeface="Trebuchet MS"/>
                <a:cs typeface="Trebuchet MS"/>
              </a:rPr>
              <a:t>туристическому</a:t>
            </a:r>
            <a:r>
              <a:rPr sz="1300" spc="-89" dirty="0">
                <a:latin typeface="Trebuchet MS"/>
                <a:cs typeface="Trebuchet MS"/>
              </a:rPr>
              <a:t> </a:t>
            </a:r>
            <a:r>
              <a:rPr sz="1300" spc="-39" dirty="0">
                <a:latin typeface="Trebuchet MS"/>
                <a:cs typeface="Trebuchet MS"/>
              </a:rPr>
              <a:t>маршруту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81707" y="3931566"/>
            <a:ext cx="4175615" cy="461709"/>
          </a:xfrm>
          <a:prstGeom prst="rect">
            <a:avLst/>
          </a:prstGeom>
        </p:spPr>
        <p:txBody>
          <a:bodyPr vert="horz" wrap="square" lIns="0" tIns="9442" rIns="0" bIns="0" rtlCol="0">
            <a:spAutoFit/>
          </a:bodyPr>
          <a:lstStyle/>
          <a:p>
            <a:pPr marL="9939" marR="3976">
              <a:lnSpc>
                <a:spcPct val="112799"/>
              </a:lnSpc>
              <a:spcBef>
                <a:spcPts val="74"/>
              </a:spcBef>
            </a:pPr>
            <a:r>
              <a:rPr sz="1300" spc="-74" dirty="0">
                <a:latin typeface="Trebuchet MS"/>
                <a:cs typeface="Trebuchet MS"/>
              </a:rPr>
              <a:t>География</a:t>
            </a:r>
            <a:r>
              <a:rPr sz="1300" spc="-86" dirty="0">
                <a:latin typeface="Trebuchet MS"/>
                <a:cs typeface="Trebuchet MS"/>
              </a:rPr>
              <a:t> </a:t>
            </a:r>
            <a:r>
              <a:rPr sz="1300" spc="-55" dirty="0">
                <a:latin typeface="Trebuchet MS"/>
                <a:cs typeface="Trebuchet MS"/>
              </a:rPr>
              <a:t>маршрутов</a:t>
            </a:r>
            <a:r>
              <a:rPr sz="1300" spc="-86" dirty="0">
                <a:latin typeface="Trebuchet MS"/>
                <a:cs typeface="Trebuchet MS"/>
              </a:rPr>
              <a:t> </a:t>
            </a:r>
            <a:r>
              <a:rPr sz="1300" spc="-51" dirty="0">
                <a:latin typeface="Trebuchet MS"/>
                <a:cs typeface="Trebuchet MS"/>
              </a:rPr>
              <a:t>ориентирована</a:t>
            </a:r>
            <a:r>
              <a:rPr sz="1300" spc="-86" dirty="0">
                <a:latin typeface="Trebuchet MS"/>
                <a:cs typeface="Trebuchet MS"/>
              </a:rPr>
              <a:t> </a:t>
            </a:r>
            <a:r>
              <a:rPr sz="1300" spc="-47" dirty="0">
                <a:latin typeface="Trebuchet MS"/>
                <a:cs typeface="Trebuchet MS"/>
              </a:rPr>
              <a:t>на</a:t>
            </a:r>
            <a:r>
              <a:rPr sz="1300" spc="-86" dirty="0">
                <a:latin typeface="Trebuchet MS"/>
                <a:cs typeface="Trebuchet MS"/>
              </a:rPr>
              <a:t> </a:t>
            </a:r>
            <a:r>
              <a:rPr sz="1300" spc="-47" dirty="0">
                <a:latin typeface="Trebuchet MS"/>
                <a:cs typeface="Trebuchet MS"/>
              </a:rPr>
              <a:t>посещение </a:t>
            </a:r>
            <a:r>
              <a:rPr sz="1300" spc="-59" dirty="0">
                <a:latin typeface="Trebuchet MS"/>
                <a:cs typeface="Trebuchet MS"/>
              </a:rPr>
              <a:t>достопримечательностей</a:t>
            </a:r>
            <a:r>
              <a:rPr sz="1300" spc="-43" dirty="0">
                <a:latin typeface="Trebuchet MS"/>
                <a:cs typeface="Trebuchet MS"/>
              </a:rPr>
              <a:t> </a:t>
            </a:r>
            <a:r>
              <a:rPr sz="1300" spc="-55" dirty="0">
                <a:latin typeface="Trebuchet MS"/>
                <a:cs typeface="Trebuchet MS"/>
              </a:rPr>
              <a:t>Самарской</a:t>
            </a:r>
            <a:r>
              <a:rPr sz="1300" spc="-43" dirty="0">
                <a:latin typeface="Trebuchet MS"/>
                <a:cs typeface="Trebuchet MS"/>
              </a:rPr>
              <a:t> </a:t>
            </a:r>
            <a:r>
              <a:rPr sz="1300" spc="-8" dirty="0">
                <a:latin typeface="Trebuchet MS"/>
                <a:cs typeface="Trebuchet MS"/>
              </a:rPr>
              <a:t>области</a:t>
            </a:r>
            <a:endParaRPr sz="13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89806" y="238479"/>
            <a:ext cx="1747351" cy="422924"/>
          </a:xfrm>
          <a:prstGeom prst="rect">
            <a:avLst/>
          </a:prstGeom>
        </p:spPr>
        <p:txBody>
          <a:bodyPr vert="horz" wrap="square" lIns="0" tIns="57646" rIns="0" bIns="0" rtlCol="0">
            <a:spAutoFit/>
          </a:bodyPr>
          <a:lstStyle/>
          <a:p>
            <a:pPr marL="9939" marR="3976">
              <a:lnSpc>
                <a:spcPct val="78900"/>
              </a:lnSpc>
              <a:spcBef>
                <a:spcPts val="454"/>
              </a:spcBef>
            </a:pPr>
            <a:r>
              <a:rPr sz="1500" spc="-8" dirty="0">
                <a:latin typeface="Trebuchet MS"/>
                <a:cs typeface="Trebuchet MS"/>
              </a:rPr>
              <a:t>Правительство </a:t>
            </a:r>
            <a:r>
              <a:rPr sz="1500" spc="-59" dirty="0">
                <a:latin typeface="Trebuchet MS"/>
                <a:cs typeface="Trebuchet MS"/>
              </a:rPr>
              <a:t>Самарской</a:t>
            </a:r>
            <a:r>
              <a:rPr sz="1500" spc="-82" dirty="0">
                <a:latin typeface="Trebuchet MS"/>
                <a:cs typeface="Trebuchet MS"/>
              </a:rPr>
              <a:t> </a:t>
            </a:r>
            <a:r>
              <a:rPr sz="1500" spc="-51" dirty="0">
                <a:latin typeface="Trebuchet MS"/>
                <a:cs typeface="Trebuchet MS"/>
              </a:rPr>
              <a:t>области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675" y="1241837"/>
            <a:ext cx="5991926" cy="536065"/>
          </a:xfrm>
          <a:prstGeom prst="rect">
            <a:avLst/>
          </a:prstGeom>
        </p:spPr>
        <p:txBody>
          <a:bodyPr vert="horz" wrap="square" lIns="0" tIns="67585" rIns="0" bIns="0" rtlCol="0">
            <a:spAutoFit/>
          </a:bodyPr>
          <a:lstStyle/>
          <a:p>
            <a:pPr marL="9939" marR="3976">
              <a:lnSpc>
                <a:spcPct val="79800"/>
              </a:lnSpc>
              <a:spcBef>
                <a:spcPts val="532"/>
              </a:spcBef>
              <a:tabLst>
                <a:tab pos="2740685" algn="l"/>
                <a:tab pos="3125325" algn="l"/>
              </a:tabLst>
            </a:pPr>
            <a:r>
              <a:rPr sz="1900" spc="-89" dirty="0"/>
              <a:t>Получатели</a:t>
            </a:r>
            <a:r>
              <a:rPr sz="1900" spc="-145" dirty="0"/>
              <a:t> </a:t>
            </a:r>
            <a:r>
              <a:rPr sz="1900" spc="-8" dirty="0"/>
              <a:t>социальных</a:t>
            </a:r>
            <a:r>
              <a:rPr sz="1900" dirty="0"/>
              <a:t>	</a:t>
            </a:r>
            <a:r>
              <a:rPr sz="1900" spc="82" dirty="0"/>
              <a:t>–</a:t>
            </a:r>
            <a:r>
              <a:rPr sz="1900" dirty="0"/>
              <a:t>	</a:t>
            </a:r>
            <a:r>
              <a:rPr sz="1900" spc="-82" dirty="0"/>
              <a:t>Учащиеся</a:t>
            </a:r>
            <a:r>
              <a:rPr sz="1900" spc="-168" dirty="0"/>
              <a:t> </a:t>
            </a:r>
            <a:r>
              <a:rPr sz="1900" spc="-16" dirty="0"/>
              <a:t>5</a:t>
            </a:r>
            <a:r>
              <a:rPr sz="1900" spc="-168" dirty="0"/>
              <a:t> </a:t>
            </a:r>
            <a:r>
              <a:rPr sz="1900" spc="-20" dirty="0"/>
              <a:t>-</a:t>
            </a:r>
            <a:r>
              <a:rPr sz="1900" spc="-168" dirty="0"/>
              <a:t> </a:t>
            </a:r>
            <a:r>
              <a:rPr sz="1900" spc="39" dirty="0"/>
              <a:t>9</a:t>
            </a:r>
            <a:r>
              <a:rPr sz="1900" spc="-168" dirty="0"/>
              <a:t> </a:t>
            </a:r>
            <a:r>
              <a:rPr sz="1900" spc="-74" dirty="0"/>
              <a:t>классов </a:t>
            </a:r>
            <a:r>
              <a:rPr sz="1900" spc="-51" dirty="0"/>
              <a:t>сертификатов</a:t>
            </a:r>
            <a:endParaRPr sz="1900"/>
          </a:p>
        </p:txBody>
      </p:sp>
      <p:sp>
        <p:nvSpPr>
          <p:cNvPr id="4" name="object 4"/>
          <p:cNvSpPr txBox="1"/>
          <p:nvPr/>
        </p:nvSpPr>
        <p:spPr>
          <a:xfrm>
            <a:off x="1016651" y="1918037"/>
            <a:ext cx="2327810" cy="302424"/>
          </a:xfrm>
          <a:prstGeom prst="rect">
            <a:avLst/>
          </a:prstGeom>
        </p:spPr>
        <p:txBody>
          <a:bodyPr vert="horz" wrap="square" lIns="0" tIns="9939" rIns="0" bIns="0" rtlCol="0">
            <a:spAutoFit/>
          </a:bodyPr>
          <a:lstStyle/>
          <a:p>
            <a:pPr marL="9939">
              <a:spcBef>
                <a:spcPts val="78"/>
              </a:spcBef>
            </a:pPr>
            <a:r>
              <a:rPr sz="1900" spc="-70" dirty="0">
                <a:latin typeface="Trebuchet MS"/>
                <a:cs typeface="Trebuchet MS"/>
              </a:rPr>
              <a:t>Категория</a:t>
            </a:r>
            <a:r>
              <a:rPr sz="1900" spc="-117" dirty="0">
                <a:latin typeface="Trebuchet MS"/>
                <a:cs typeface="Trebuchet MS"/>
              </a:rPr>
              <a:t> </a:t>
            </a:r>
            <a:r>
              <a:rPr sz="1900" spc="-51" dirty="0">
                <a:latin typeface="Trebuchet MS"/>
                <a:cs typeface="Trebuchet MS"/>
              </a:rPr>
              <a:t>учащихся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8675" y="3972274"/>
            <a:ext cx="1529611" cy="302424"/>
          </a:xfrm>
          <a:prstGeom prst="rect">
            <a:avLst/>
          </a:prstGeom>
        </p:spPr>
        <p:txBody>
          <a:bodyPr vert="horz" wrap="square" lIns="0" tIns="9939" rIns="0" bIns="0" rtlCol="0">
            <a:spAutoFit/>
          </a:bodyPr>
          <a:lstStyle/>
          <a:p>
            <a:pPr marL="9939">
              <a:spcBef>
                <a:spcPts val="78"/>
              </a:spcBef>
            </a:pPr>
            <a:r>
              <a:rPr sz="1900" spc="-51" dirty="0">
                <a:latin typeface="Trebuchet MS"/>
                <a:cs typeface="Trebuchet MS"/>
              </a:rPr>
              <a:t>Исполнители</a:t>
            </a:r>
            <a:endParaRPr sz="19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67578" y="1918037"/>
            <a:ext cx="4945579" cy="2527380"/>
          </a:xfrm>
          <a:prstGeom prst="rect">
            <a:avLst/>
          </a:prstGeom>
        </p:spPr>
        <p:txBody>
          <a:bodyPr vert="horz" wrap="square" lIns="0" tIns="67585" rIns="0" bIns="0" rtlCol="0">
            <a:spAutoFit/>
          </a:bodyPr>
          <a:lstStyle/>
          <a:p>
            <a:pPr marL="424893" marR="558573" indent="-345381">
              <a:lnSpc>
                <a:spcPct val="79800"/>
              </a:lnSpc>
              <a:spcBef>
                <a:spcPts val="532"/>
              </a:spcBef>
              <a:tabLst>
                <a:tab pos="424893" algn="l"/>
              </a:tabLst>
            </a:pPr>
            <a:r>
              <a:rPr sz="1900" spc="110" dirty="0">
                <a:latin typeface="Trebuchet MS"/>
                <a:cs typeface="Trebuchet MS"/>
              </a:rPr>
              <a:t>–</a:t>
            </a:r>
            <a:r>
              <a:rPr sz="1900" dirty="0">
                <a:latin typeface="Trebuchet MS"/>
                <a:cs typeface="Trebuchet MS"/>
              </a:rPr>
              <a:t>	</a:t>
            </a:r>
            <a:r>
              <a:rPr sz="1900" spc="-98" dirty="0">
                <a:latin typeface="Trebuchet MS"/>
                <a:cs typeface="Trebuchet MS"/>
              </a:rPr>
              <a:t>Дети,</a:t>
            </a:r>
            <a:r>
              <a:rPr sz="1900" spc="-145" dirty="0">
                <a:latin typeface="Trebuchet MS"/>
                <a:cs typeface="Trebuchet MS"/>
              </a:rPr>
              <a:t> </a:t>
            </a:r>
            <a:r>
              <a:rPr sz="1900" spc="-82" dirty="0">
                <a:latin typeface="Trebuchet MS"/>
                <a:cs typeface="Trebuchet MS"/>
              </a:rPr>
              <a:t>проявившие</a:t>
            </a:r>
            <a:r>
              <a:rPr sz="1900" spc="-141" dirty="0">
                <a:latin typeface="Trebuchet MS"/>
                <a:cs typeface="Trebuchet MS"/>
              </a:rPr>
              <a:t> </a:t>
            </a:r>
            <a:r>
              <a:rPr sz="1900" spc="-8" dirty="0">
                <a:latin typeface="Trebuchet MS"/>
                <a:cs typeface="Trebuchet MS"/>
              </a:rPr>
              <a:t>выдающиеся </a:t>
            </a:r>
            <a:r>
              <a:rPr sz="1900" spc="-78" dirty="0">
                <a:latin typeface="Trebuchet MS"/>
                <a:cs typeface="Trebuchet MS"/>
              </a:rPr>
              <a:t>способности,</a:t>
            </a:r>
            <a:r>
              <a:rPr sz="1900" spc="-121" dirty="0">
                <a:latin typeface="Trebuchet MS"/>
                <a:cs typeface="Trebuchet MS"/>
              </a:rPr>
              <a:t> </a:t>
            </a:r>
            <a:r>
              <a:rPr sz="1900" spc="-82" dirty="0">
                <a:latin typeface="Trebuchet MS"/>
                <a:cs typeface="Trebuchet MS"/>
              </a:rPr>
              <a:t>добившиеся</a:t>
            </a:r>
            <a:r>
              <a:rPr sz="1900" spc="-121" dirty="0">
                <a:latin typeface="Trebuchet MS"/>
                <a:cs typeface="Trebuchet MS"/>
              </a:rPr>
              <a:t> </a:t>
            </a:r>
            <a:r>
              <a:rPr sz="1900" spc="-55" dirty="0">
                <a:latin typeface="Trebuchet MS"/>
                <a:cs typeface="Trebuchet MS"/>
              </a:rPr>
              <a:t>успехов </a:t>
            </a:r>
            <a:r>
              <a:rPr sz="1900" spc="-82" dirty="0">
                <a:latin typeface="Trebuchet MS"/>
                <a:cs typeface="Trebuchet MS"/>
              </a:rPr>
              <a:t>в</a:t>
            </a:r>
            <a:r>
              <a:rPr sz="1900" spc="-160" dirty="0">
                <a:latin typeface="Trebuchet MS"/>
                <a:cs typeface="Trebuchet MS"/>
              </a:rPr>
              <a:t> </a:t>
            </a:r>
            <a:r>
              <a:rPr sz="1900" spc="-70" dirty="0">
                <a:latin typeface="Trebuchet MS"/>
                <a:cs typeface="Trebuchet MS"/>
              </a:rPr>
              <a:t>учебной</a:t>
            </a:r>
            <a:r>
              <a:rPr sz="1900" spc="-160" dirty="0">
                <a:latin typeface="Trebuchet MS"/>
                <a:cs typeface="Trebuchet MS"/>
              </a:rPr>
              <a:t> </a:t>
            </a:r>
            <a:r>
              <a:rPr sz="1900" spc="-47" dirty="0">
                <a:latin typeface="Trebuchet MS"/>
                <a:cs typeface="Trebuchet MS"/>
              </a:rPr>
              <a:t>и</a:t>
            </a:r>
            <a:r>
              <a:rPr sz="1900" spc="-160" dirty="0">
                <a:latin typeface="Trebuchet MS"/>
                <a:cs typeface="Trebuchet MS"/>
              </a:rPr>
              <a:t> </a:t>
            </a:r>
            <a:r>
              <a:rPr sz="1900" spc="-82" dirty="0">
                <a:latin typeface="Trebuchet MS"/>
                <a:cs typeface="Trebuchet MS"/>
              </a:rPr>
              <a:t>(или)</a:t>
            </a:r>
            <a:r>
              <a:rPr sz="1900" spc="-160" dirty="0">
                <a:latin typeface="Trebuchet MS"/>
                <a:cs typeface="Trebuchet MS"/>
              </a:rPr>
              <a:t> </a:t>
            </a:r>
            <a:r>
              <a:rPr sz="1900" spc="-20" dirty="0">
                <a:latin typeface="Trebuchet MS"/>
                <a:cs typeface="Trebuchet MS"/>
              </a:rPr>
              <a:t>общественной,</a:t>
            </a:r>
            <a:endParaRPr sz="1900">
              <a:latin typeface="Trebuchet MS"/>
              <a:cs typeface="Trebuchet MS"/>
            </a:endParaRPr>
          </a:p>
          <a:p>
            <a:pPr marL="424893" marR="3976">
              <a:lnSpc>
                <a:spcPct val="79800"/>
              </a:lnSpc>
            </a:pPr>
            <a:r>
              <a:rPr sz="1900" spc="-59" dirty="0">
                <a:latin typeface="Trebuchet MS"/>
                <a:cs typeface="Trebuchet MS"/>
              </a:rPr>
              <a:t>научной</a:t>
            </a:r>
            <a:r>
              <a:rPr sz="1900" spc="-102" dirty="0">
                <a:latin typeface="Trebuchet MS"/>
                <a:cs typeface="Trebuchet MS"/>
              </a:rPr>
              <a:t> </a:t>
            </a:r>
            <a:r>
              <a:rPr sz="1900" spc="-86" dirty="0">
                <a:latin typeface="Trebuchet MS"/>
                <a:cs typeface="Trebuchet MS"/>
              </a:rPr>
              <a:t>(научно-</a:t>
            </a:r>
            <a:r>
              <a:rPr sz="1900" spc="-35" dirty="0">
                <a:latin typeface="Trebuchet MS"/>
                <a:cs typeface="Trebuchet MS"/>
              </a:rPr>
              <a:t>исследовательской), </a:t>
            </a:r>
            <a:r>
              <a:rPr sz="1900" spc="-86" dirty="0">
                <a:latin typeface="Trebuchet MS"/>
                <a:cs typeface="Trebuchet MS"/>
              </a:rPr>
              <a:t>творческой,</a:t>
            </a:r>
            <a:r>
              <a:rPr sz="1900" spc="-39" dirty="0">
                <a:latin typeface="Trebuchet MS"/>
                <a:cs typeface="Trebuchet MS"/>
              </a:rPr>
              <a:t> </a:t>
            </a:r>
            <a:r>
              <a:rPr sz="1900" spc="-82" dirty="0">
                <a:latin typeface="Trebuchet MS"/>
                <a:cs typeface="Trebuchet MS"/>
              </a:rPr>
              <a:t>физкультурно-</a:t>
            </a:r>
            <a:r>
              <a:rPr sz="1900" spc="-51" dirty="0">
                <a:latin typeface="Trebuchet MS"/>
                <a:cs typeface="Trebuchet MS"/>
              </a:rPr>
              <a:t>спортивной, </a:t>
            </a:r>
            <a:r>
              <a:rPr sz="1900" spc="-70" dirty="0">
                <a:latin typeface="Trebuchet MS"/>
                <a:cs typeface="Trebuchet MS"/>
              </a:rPr>
              <a:t>добровольческой</a:t>
            </a:r>
            <a:r>
              <a:rPr sz="1900" spc="-102" dirty="0">
                <a:latin typeface="Trebuchet MS"/>
                <a:cs typeface="Trebuchet MS"/>
              </a:rPr>
              <a:t> </a:t>
            </a:r>
            <a:r>
              <a:rPr sz="1900" spc="-16" dirty="0">
                <a:latin typeface="Trebuchet MS"/>
                <a:cs typeface="Trebuchet MS"/>
              </a:rPr>
              <a:t>(волонтерской) </a:t>
            </a:r>
            <a:r>
              <a:rPr sz="1900" spc="-8" dirty="0">
                <a:latin typeface="Trebuchet MS"/>
                <a:cs typeface="Trebuchet MS"/>
              </a:rPr>
              <a:t>деятельности</a:t>
            </a:r>
            <a:endParaRPr sz="1900">
              <a:latin typeface="Trebuchet MS"/>
              <a:cs typeface="Trebuchet MS"/>
            </a:endParaRPr>
          </a:p>
          <a:p>
            <a:pPr>
              <a:spcBef>
                <a:spcPts val="16"/>
              </a:spcBef>
            </a:pPr>
            <a:endParaRPr sz="2300">
              <a:latin typeface="Trebuchet MS"/>
              <a:cs typeface="Trebuchet MS"/>
            </a:endParaRPr>
          </a:p>
          <a:p>
            <a:pPr marL="424893" marR="1124600" indent="-415451">
              <a:lnSpc>
                <a:spcPct val="79800"/>
              </a:lnSpc>
              <a:tabLst>
                <a:tab pos="424893" algn="l"/>
              </a:tabLst>
            </a:pPr>
            <a:r>
              <a:rPr sz="1900" spc="110" dirty="0">
                <a:latin typeface="Trebuchet MS"/>
                <a:cs typeface="Trebuchet MS"/>
              </a:rPr>
              <a:t>–</a:t>
            </a:r>
            <a:r>
              <a:rPr sz="1900" dirty="0">
                <a:latin typeface="Trebuchet MS"/>
                <a:cs typeface="Trebuchet MS"/>
              </a:rPr>
              <a:t>	</a:t>
            </a:r>
            <a:r>
              <a:rPr sz="1900" spc="-63" dirty="0">
                <a:latin typeface="Trebuchet MS"/>
                <a:cs typeface="Trebuchet MS"/>
              </a:rPr>
              <a:t>Юридические</a:t>
            </a:r>
            <a:r>
              <a:rPr sz="1900" spc="-141" dirty="0">
                <a:latin typeface="Trebuchet MS"/>
                <a:cs typeface="Trebuchet MS"/>
              </a:rPr>
              <a:t> </a:t>
            </a:r>
            <a:r>
              <a:rPr sz="1900" spc="-70" dirty="0">
                <a:latin typeface="Trebuchet MS"/>
                <a:cs typeface="Trebuchet MS"/>
              </a:rPr>
              <a:t>лица</a:t>
            </a:r>
            <a:r>
              <a:rPr sz="1900" spc="-141" dirty="0">
                <a:latin typeface="Trebuchet MS"/>
                <a:cs typeface="Trebuchet MS"/>
              </a:rPr>
              <a:t> </a:t>
            </a:r>
            <a:r>
              <a:rPr sz="1900" spc="110" dirty="0">
                <a:latin typeface="Trebuchet MS"/>
                <a:cs typeface="Trebuchet MS"/>
              </a:rPr>
              <a:t>– </a:t>
            </a:r>
            <a:r>
              <a:rPr sz="1900" spc="-82" dirty="0">
                <a:latin typeface="Trebuchet MS"/>
                <a:cs typeface="Trebuchet MS"/>
              </a:rPr>
              <a:t>региональные</a:t>
            </a:r>
            <a:r>
              <a:rPr sz="1900" spc="-110" dirty="0">
                <a:latin typeface="Trebuchet MS"/>
                <a:cs typeface="Trebuchet MS"/>
              </a:rPr>
              <a:t> </a:t>
            </a:r>
            <a:r>
              <a:rPr sz="1900" spc="-51" dirty="0">
                <a:latin typeface="Trebuchet MS"/>
                <a:cs typeface="Trebuchet MS"/>
              </a:rPr>
              <a:t>туроператоры</a:t>
            </a:r>
            <a:endParaRPr sz="19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070"/>
            <a:ext cx="9142914" cy="5136590"/>
            <a:chOff x="0" y="7454"/>
            <a:chExt cx="10692130" cy="755269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7454"/>
              <a:ext cx="10691990" cy="755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7093" y="291465"/>
              <a:ext cx="574532" cy="62636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3366" y="238479"/>
            <a:ext cx="1747351" cy="422924"/>
          </a:xfrm>
          <a:prstGeom prst="rect">
            <a:avLst/>
          </a:prstGeom>
        </p:spPr>
        <p:txBody>
          <a:bodyPr vert="horz" wrap="square" lIns="0" tIns="57646" rIns="0" bIns="0" rtlCol="0">
            <a:spAutoFit/>
          </a:bodyPr>
          <a:lstStyle/>
          <a:p>
            <a:pPr marL="9939" marR="3976">
              <a:lnSpc>
                <a:spcPct val="78900"/>
              </a:lnSpc>
              <a:spcBef>
                <a:spcPts val="454"/>
              </a:spcBef>
            </a:pPr>
            <a:r>
              <a:rPr sz="1500" spc="-8" dirty="0"/>
              <a:t>Правительство </a:t>
            </a:r>
            <a:r>
              <a:rPr sz="1500" spc="-59" dirty="0"/>
              <a:t>Самарской</a:t>
            </a:r>
            <a:r>
              <a:rPr sz="1500" spc="-82" dirty="0"/>
              <a:t> </a:t>
            </a:r>
            <a:r>
              <a:rPr sz="1500" spc="-51" dirty="0"/>
              <a:t>области</a:t>
            </a:r>
            <a:endParaRPr sz="1500"/>
          </a:p>
        </p:txBody>
      </p:sp>
      <p:grpSp>
        <p:nvGrpSpPr>
          <p:cNvPr id="6" name="object 6"/>
          <p:cNvGrpSpPr/>
          <p:nvPr/>
        </p:nvGrpSpPr>
        <p:grpSpPr>
          <a:xfrm>
            <a:off x="531894" y="1283181"/>
            <a:ext cx="4988476" cy="3336149"/>
            <a:chOff x="622020" y="1886750"/>
            <a:chExt cx="5833745" cy="4905375"/>
          </a:xfrm>
        </p:grpSpPr>
        <p:sp>
          <p:nvSpPr>
            <p:cNvPr id="7" name="object 7"/>
            <p:cNvSpPr/>
            <p:nvPr/>
          </p:nvSpPr>
          <p:spPr>
            <a:xfrm>
              <a:off x="622020" y="1886750"/>
              <a:ext cx="3524885" cy="2358390"/>
            </a:xfrm>
            <a:custGeom>
              <a:avLst/>
              <a:gdLst/>
              <a:ahLst/>
              <a:cxnLst/>
              <a:rect l="l" t="t" r="r" b="b"/>
              <a:pathLst>
                <a:path w="3524885" h="2358390">
                  <a:moveTo>
                    <a:pt x="3524478" y="0"/>
                  </a:moveTo>
                  <a:lnTo>
                    <a:pt x="0" y="0"/>
                  </a:lnTo>
                  <a:lnTo>
                    <a:pt x="0" y="2358351"/>
                  </a:lnTo>
                  <a:lnTo>
                    <a:pt x="3524478" y="2358351"/>
                  </a:lnTo>
                  <a:lnTo>
                    <a:pt x="3524478" y="0"/>
                  </a:lnTo>
                  <a:close/>
                </a:path>
              </a:pathLst>
            </a:custGeom>
            <a:solidFill>
              <a:srgbClr val="3BAA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4367" y="1988794"/>
              <a:ext cx="3328223" cy="215425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930944" y="4433201"/>
              <a:ext cx="3524885" cy="2358390"/>
            </a:xfrm>
            <a:custGeom>
              <a:avLst/>
              <a:gdLst/>
              <a:ahLst/>
              <a:cxnLst/>
              <a:rect l="l" t="t" r="r" b="b"/>
              <a:pathLst>
                <a:path w="3524885" h="2358390">
                  <a:moveTo>
                    <a:pt x="3524478" y="0"/>
                  </a:moveTo>
                  <a:lnTo>
                    <a:pt x="0" y="0"/>
                  </a:lnTo>
                  <a:lnTo>
                    <a:pt x="0" y="2358351"/>
                  </a:lnTo>
                  <a:lnTo>
                    <a:pt x="3524478" y="2358351"/>
                  </a:lnTo>
                  <a:lnTo>
                    <a:pt x="3524478" y="0"/>
                  </a:lnTo>
                  <a:close/>
                </a:path>
              </a:pathLst>
            </a:custGeom>
            <a:solidFill>
              <a:srgbClr val="3BAA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36066" y="4533591"/>
              <a:ext cx="3314244" cy="2132163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81026" y="896219"/>
            <a:ext cx="1954231" cy="302424"/>
          </a:xfrm>
          <a:prstGeom prst="rect">
            <a:avLst/>
          </a:prstGeom>
        </p:spPr>
        <p:txBody>
          <a:bodyPr vert="horz" wrap="square" lIns="0" tIns="9939" rIns="0" bIns="0" rtlCol="0">
            <a:spAutoFit/>
          </a:bodyPr>
          <a:lstStyle/>
          <a:p>
            <a:pPr marL="9939">
              <a:spcBef>
                <a:spcPts val="78"/>
              </a:spcBef>
            </a:pPr>
            <a:r>
              <a:rPr sz="1900" spc="-39" dirty="0">
                <a:latin typeface="Trebuchet MS"/>
                <a:cs typeface="Trebuchet MS"/>
              </a:rPr>
              <a:t>Шаги</a:t>
            </a:r>
            <a:r>
              <a:rPr sz="1900" spc="-164" dirty="0">
                <a:latin typeface="Trebuchet MS"/>
                <a:cs typeface="Trebuchet MS"/>
              </a:rPr>
              <a:t> </a:t>
            </a:r>
            <a:r>
              <a:rPr sz="1900" spc="-82" dirty="0">
                <a:latin typeface="Trebuchet MS"/>
                <a:cs typeface="Trebuchet MS"/>
              </a:rPr>
              <a:t>родителей: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67101" y="1484397"/>
            <a:ext cx="3596242" cy="699327"/>
          </a:xfrm>
          <a:prstGeom prst="rect">
            <a:avLst/>
          </a:prstGeom>
        </p:spPr>
        <p:txBody>
          <a:bodyPr vert="horz" wrap="square" lIns="0" tIns="9939" rIns="0" bIns="0" rtlCol="0">
            <a:spAutoFit/>
          </a:bodyPr>
          <a:lstStyle/>
          <a:p>
            <a:pPr marL="9939" marR="1399911">
              <a:lnSpc>
                <a:spcPct val="106500"/>
              </a:lnSpc>
              <a:spcBef>
                <a:spcPts val="78"/>
              </a:spcBef>
            </a:pPr>
            <a:r>
              <a:rPr sz="1400" spc="-179" dirty="0">
                <a:latin typeface="Trebuchet MS"/>
                <a:cs typeface="Trebuchet MS"/>
              </a:rPr>
              <a:t>1</a:t>
            </a:r>
            <a:r>
              <a:rPr sz="1400" b="1" spc="-179" dirty="0">
                <a:latin typeface="Trebuchet MS"/>
                <a:cs typeface="Trebuchet MS"/>
              </a:rPr>
              <a:t>.</a:t>
            </a:r>
            <a:r>
              <a:rPr sz="1400" b="1" spc="-117" dirty="0">
                <a:latin typeface="Trebuchet MS"/>
                <a:cs typeface="Trebuchet MS"/>
              </a:rPr>
              <a:t> </a:t>
            </a:r>
            <a:r>
              <a:rPr sz="1400" b="1" spc="-63" dirty="0">
                <a:latin typeface="Trebuchet MS"/>
                <a:cs typeface="Trebuchet MS"/>
              </a:rPr>
              <a:t>Получить</a:t>
            </a:r>
            <a:r>
              <a:rPr sz="1400" b="1" spc="-117" dirty="0">
                <a:latin typeface="Trebuchet MS"/>
                <a:cs typeface="Trebuchet MS"/>
              </a:rPr>
              <a:t> </a:t>
            </a:r>
            <a:r>
              <a:rPr sz="1400" b="1" spc="-94" dirty="0">
                <a:latin typeface="Trebuchet MS"/>
                <a:cs typeface="Trebuchet MS"/>
              </a:rPr>
              <a:t>уведомление </a:t>
            </a:r>
            <a:r>
              <a:rPr sz="1400" b="1" spc="-39" dirty="0">
                <a:latin typeface="Trebuchet MS"/>
                <a:cs typeface="Trebuchet MS"/>
              </a:rPr>
              <a:t>от</a:t>
            </a:r>
            <a:r>
              <a:rPr sz="1400" b="1" spc="-133" dirty="0">
                <a:latin typeface="Trebuchet MS"/>
                <a:cs typeface="Trebuchet MS"/>
              </a:rPr>
              <a:t> </a:t>
            </a:r>
            <a:r>
              <a:rPr sz="1400" b="1" spc="-94" dirty="0">
                <a:latin typeface="Trebuchet MS"/>
                <a:cs typeface="Trebuchet MS"/>
              </a:rPr>
              <a:t>школы</a:t>
            </a:r>
            <a:r>
              <a:rPr sz="1400" b="1" spc="-133" dirty="0">
                <a:latin typeface="Trebuchet MS"/>
                <a:cs typeface="Trebuchet MS"/>
              </a:rPr>
              <a:t> </a:t>
            </a:r>
            <a:r>
              <a:rPr sz="1400" b="1" spc="-43" dirty="0">
                <a:latin typeface="Trebuchet MS"/>
                <a:cs typeface="Trebuchet MS"/>
              </a:rPr>
              <a:t>о</a:t>
            </a:r>
            <a:r>
              <a:rPr sz="1400" b="1" spc="-133" dirty="0">
                <a:latin typeface="Trebuchet MS"/>
                <a:cs typeface="Trebuchet MS"/>
              </a:rPr>
              <a:t> </a:t>
            </a:r>
            <a:r>
              <a:rPr sz="1400" b="1" spc="-59" dirty="0">
                <a:latin typeface="Trebuchet MS"/>
                <a:cs typeface="Trebuchet MS"/>
              </a:rPr>
              <a:t>возможности</a:t>
            </a:r>
            <a:endParaRPr sz="1400" b="1" dirty="0">
              <a:latin typeface="Trebuchet MS"/>
              <a:cs typeface="Trebuchet MS"/>
            </a:endParaRPr>
          </a:p>
          <a:p>
            <a:pPr marL="9939">
              <a:spcBef>
                <a:spcPts val="110"/>
              </a:spcBef>
            </a:pPr>
            <a:r>
              <a:rPr sz="1400" b="1" spc="-89" dirty="0">
                <a:latin typeface="Trebuchet MS"/>
                <a:cs typeface="Trebuchet MS"/>
              </a:rPr>
              <a:t>воспользоваться</a:t>
            </a:r>
            <a:r>
              <a:rPr sz="1400" b="1" spc="-63" dirty="0">
                <a:latin typeface="Trebuchet MS"/>
                <a:cs typeface="Trebuchet MS"/>
              </a:rPr>
              <a:t> </a:t>
            </a:r>
            <a:r>
              <a:rPr sz="1400" b="1" spc="-98" dirty="0">
                <a:latin typeface="Trebuchet MS"/>
                <a:cs typeface="Trebuchet MS"/>
              </a:rPr>
              <a:t>социальным</a:t>
            </a:r>
            <a:r>
              <a:rPr sz="1400" b="1" spc="-63" dirty="0">
                <a:latin typeface="Trebuchet MS"/>
                <a:cs typeface="Trebuchet MS"/>
              </a:rPr>
              <a:t> </a:t>
            </a:r>
            <a:r>
              <a:rPr sz="1400" b="1" spc="-74" dirty="0">
                <a:latin typeface="Trebuchet MS"/>
                <a:cs typeface="Trebuchet MS"/>
              </a:rPr>
              <a:t>сертификатом</a:t>
            </a:r>
            <a:endParaRPr sz="1400" b="1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03153" y="3016279"/>
            <a:ext cx="3266645" cy="1087254"/>
          </a:xfrm>
          <a:prstGeom prst="rect">
            <a:avLst/>
          </a:prstGeom>
        </p:spPr>
        <p:txBody>
          <a:bodyPr vert="horz" wrap="square" lIns="0" tIns="9939" rIns="0" bIns="0" rtlCol="0">
            <a:spAutoFit/>
          </a:bodyPr>
          <a:lstStyle/>
          <a:p>
            <a:pPr marL="9939">
              <a:spcBef>
                <a:spcPts val="78"/>
              </a:spcBef>
            </a:pPr>
            <a:r>
              <a:rPr sz="1400" b="1" spc="-102" dirty="0">
                <a:latin typeface="Trebuchet MS"/>
                <a:cs typeface="Trebuchet MS"/>
              </a:rPr>
              <a:t>2.</a:t>
            </a:r>
            <a:r>
              <a:rPr sz="1400" b="1" spc="-98" dirty="0">
                <a:latin typeface="Trebuchet MS"/>
                <a:cs typeface="Trebuchet MS"/>
              </a:rPr>
              <a:t> </a:t>
            </a:r>
            <a:r>
              <a:rPr sz="1400" b="1" spc="-51" dirty="0">
                <a:latin typeface="Trebuchet MS"/>
                <a:cs typeface="Trebuchet MS"/>
              </a:rPr>
              <a:t>Выбрать</a:t>
            </a:r>
            <a:r>
              <a:rPr sz="1400" b="1" spc="-98" dirty="0">
                <a:latin typeface="Trebuchet MS"/>
                <a:cs typeface="Trebuchet MS"/>
              </a:rPr>
              <a:t> </a:t>
            </a:r>
            <a:r>
              <a:rPr sz="1400" b="1" spc="-8" dirty="0">
                <a:latin typeface="Trebuchet MS"/>
                <a:cs typeface="Trebuchet MS"/>
              </a:rPr>
              <a:t>туроператора,</a:t>
            </a:r>
            <a:endParaRPr sz="1400" b="1" dirty="0">
              <a:latin typeface="Trebuchet MS"/>
              <a:cs typeface="Trebuchet MS"/>
            </a:endParaRPr>
          </a:p>
          <a:p>
            <a:pPr marL="9939" marR="3976"/>
            <a:r>
              <a:rPr sz="1400" b="1" spc="-43" dirty="0">
                <a:latin typeface="Trebuchet MS"/>
                <a:cs typeface="Trebuchet MS"/>
              </a:rPr>
              <a:t>туристскую</a:t>
            </a:r>
            <a:r>
              <a:rPr sz="1400" b="1" spc="-82" dirty="0">
                <a:latin typeface="Trebuchet MS"/>
                <a:cs typeface="Trebuchet MS"/>
              </a:rPr>
              <a:t> </a:t>
            </a:r>
            <a:r>
              <a:rPr sz="1400" b="1" spc="-63" dirty="0">
                <a:latin typeface="Trebuchet MS"/>
                <a:cs typeface="Trebuchet MS"/>
              </a:rPr>
              <a:t>программу</a:t>
            </a:r>
            <a:r>
              <a:rPr sz="1400" b="1" spc="-82" dirty="0">
                <a:latin typeface="Trebuchet MS"/>
                <a:cs typeface="Trebuchet MS"/>
              </a:rPr>
              <a:t> </a:t>
            </a:r>
            <a:r>
              <a:rPr sz="1400" b="1" spc="-55" dirty="0">
                <a:latin typeface="Trebuchet MS"/>
                <a:cs typeface="Trebuchet MS"/>
              </a:rPr>
              <a:t>и</a:t>
            </a:r>
            <a:r>
              <a:rPr sz="1400" b="1" spc="-82" dirty="0">
                <a:latin typeface="Trebuchet MS"/>
                <a:cs typeface="Trebuchet MS"/>
              </a:rPr>
              <a:t> </a:t>
            </a:r>
            <a:r>
              <a:rPr sz="1400" b="1" spc="-27" dirty="0">
                <a:latin typeface="Trebuchet MS"/>
                <a:cs typeface="Trebuchet MS"/>
              </a:rPr>
              <a:t>дату</a:t>
            </a:r>
            <a:r>
              <a:rPr sz="1400" b="1" spc="-82" dirty="0">
                <a:latin typeface="Trebuchet MS"/>
                <a:cs typeface="Trebuchet MS"/>
              </a:rPr>
              <a:t> </a:t>
            </a:r>
            <a:r>
              <a:rPr sz="1400" b="1" spc="-47" dirty="0">
                <a:latin typeface="Trebuchet MS"/>
                <a:cs typeface="Trebuchet MS"/>
              </a:rPr>
              <a:t>поездки </a:t>
            </a:r>
            <a:r>
              <a:rPr sz="1400" b="1" spc="-59" dirty="0">
                <a:latin typeface="Trebuchet MS"/>
                <a:cs typeface="Trebuchet MS"/>
              </a:rPr>
              <a:t>на</a:t>
            </a:r>
            <a:r>
              <a:rPr sz="1400" b="1" spc="-86" dirty="0">
                <a:latin typeface="Trebuchet MS"/>
                <a:cs typeface="Trebuchet MS"/>
              </a:rPr>
              <a:t> </a:t>
            </a:r>
            <a:r>
              <a:rPr sz="1400" b="1" spc="-63" dirty="0">
                <a:latin typeface="Trebuchet MS"/>
                <a:cs typeface="Trebuchet MS"/>
              </a:rPr>
              <a:t>сайте</a:t>
            </a:r>
            <a:r>
              <a:rPr sz="1400" b="1" spc="-86" dirty="0">
                <a:latin typeface="Trebuchet MS"/>
                <a:cs typeface="Trebuchet MS"/>
              </a:rPr>
              <a:t> </a:t>
            </a:r>
            <a:r>
              <a:rPr sz="1400" b="1" spc="-67" dirty="0">
                <a:latin typeface="Trebuchet MS"/>
                <a:cs typeface="Trebuchet MS"/>
              </a:rPr>
              <a:t>министерства</a:t>
            </a:r>
            <a:r>
              <a:rPr sz="1400" b="1" spc="-86" dirty="0">
                <a:latin typeface="Trebuchet MS"/>
                <a:cs typeface="Trebuchet MS"/>
              </a:rPr>
              <a:t> </a:t>
            </a:r>
            <a:r>
              <a:rPr sz="1400" b="1" spc="-8" dirty="0">
                <a:latin typeface="Trebuchet MS"/>
                <a:cs typeface="Trebuchet MS"/>
              </a:rPr>
              <a:t>туризма </a:t>
            </a:r>
            <a:r>
              <a:rPr sz="1400" b="1" spc="-59" dirty="0">
                <a:latin typeface="Trebuchet MS"/>
                <a:cs typeface="Trebuchet MS"/>
              </a:rPr>
              <a:t>Самарской</a:t>
            </a:r>
            <a:r>
              <a:rPr sz="1400" b="1" spc="-86" dirty="0">
                <a:latin typeface="Trebuchet MS"/>
                <a:cs typeface="Trebuchet MS"/>
              </a:rPr>
              <a:t> </a:t>
            </a:r>
            <a:r>
              <a:rPr sz="1400" b="1" spc="-8" dirty="0">
                <a:latin typeface="Trebuchet MS"/>
                <a:cs typeface="Trebuchet MS"/>
              </a:rPr>
              <a:t>области </a:t>
            </a:r>
            <a:r>
              <a:rPr sz="1400" b="1" spc="-51" dirty="0">
                <a:latin typeface="Trebuchet MS"/>
                <a:cs typeface="Trebuchet MS"/>
              </a:rPr>
              <a:t>https://mintourism.samregion.ru/</a:t>
            </a:r>
            <a:endParaRPr sz="1400" b="1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070"/>
            <a:ext cx="9139113" cy="5136590"/>
            <a:chOff x="0" y="7454"/>
            <a:chExt cx="10687685" cy="755269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7454"/>
              <a:ext cx="10687328" cy="755255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198" y="291465"/>
              <a:ext cx="574535" cy="62636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48322" y="238479"/>
            <a:ext cx="1747351" cy="422924"/>
          </a:xfrm>
          <a:prstGeom prst="rect">
            <a:avLst/>
          </a:prstGeom>
        </p:spPr>
        <p:txBody>
          <a:bodyPr vert="horz" wrap="square" lIns="0" tIns="57646" rIns="0" bIns="0" rtlCol="0">
            <a:spAutoFit/>
          </a:bodyPr>
          <a:lstStyle/>
          <a:p>
            <a:pPr marL="9939" marR="3976">
              <a:lnSpc>
                <a:spcPct val="78900"/>
              </a:lnSpc>
              <a:spcBef>
                <a:spcPts val="454"/>
              </a:spcBef>
            </a:pPr>
            <a:r>
              <a:rPr sz="1500" spc="-8" dirty="0"/>
              <a:t>Правительство </a:t>
            </a:r>
            <a:r>
              <a:rPr sz="1500" spc="-59" dirty="0"/>
              <a:t>Самарской</a:t>
            </a:r>
            <a:r>
              <a:rPr sz="1500" spc="-82" dirty="0"/>
              <a:t> </a:t>
            </a:r>
            <a:r>
              <a:rPr sz="1500" spc="-51" dirty="0"/>
              <a:t>области</a:t>
            </a:r>
            <a:endParaRPr sz="1500"/>
          </a:p>
        </p:txBody>
      </p:sp>
      <p:sp>
        <p:nvSpPr>
          <p:cNvPr id="6" name="object 6"/>
          <p:cNvSpPr/>
          <p:nvPr/>
        </p:nvSpPr>
        <p:spPr>
          <a:xfrm>
            <a:off x="526855" y="1283180"/>
            <a:ext cx="2548266" cy="1603943"/>
          </a:xfrm>
          <a:custGeom>
            <a:avLst/>
            <a:gdLst/>
            <a:ahLst/>
            <a:cxnLst/>
            <a:rect l="l" t="t" r="r" b="b"/>
            <a:pathLst>
              <a:path w="2980054" h="2358390">
                <a:moveTo>
                  <a:pt x="2980055" y="0"/>
                </a:moveTo>
                <a:lnTo>
                  <a:pt x="0" y="0"/>
                </a:lnTo>
                <a:lnTo>
                  <a:pt x="0" y="2358351"/>
                </a:lnTo>
                <a:lnTo>
                  <a:pt x="2980055" y="2358351"/>
                </a:lnTo>
                <a:lnTo>
                  <a:pt x="2980055" y="0"/>
                </a:lnTo>
                <a:close/>
              </a:path>
            </a:pathLst>
          </a:custGeom>
          <a:solidFill>
            <a:srgbClr val="3BA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68561" y="896219"/>
            <a:ext cx="5982158" cy="1624902"/>
          </a:xfrm>
          <a:prstGeom prst="rect">
            <a:avLst/>
          </a:prstGeom>
        </p:spPr>
        <p:txBody>
          <a:bodyPr vert="horz" wrap="square" lIns="0" tIns="9939" rIns="0" bIns="0" rtlCol="0">
            <a:spAutoFit/>
          </a:bodyPr>
          <a:lstStyle/>
          <a:p>
            <a:pPr marL="9939">
              <a:spcBef>
                <a:spcPts val="78"/>
              </a:spcBef>
            </a:pPr>
            <a:r>
              <a:rPr sz="1900" spc="-39" dirty="0">
                <a:latin typeface="Trebuchet MS"/>
                <a:cs typeface="Trebuchet MS"/>
              </a:rPr>
              <a:t>Шаги</a:t>
            </a:r>
            <a:r>
              <a:rPr sz="1900" spc="-164" dirty="0">
                <a:latin typeface="Trebuchet MS"/>
                <a:cs typeface="Trebuchet MS"/>
              </a:rPr>
              <a:t> </a:t>
            </a:r>
            <a:r>
              <a:rPr sz="1900" spc="-16" dirty="0">
                <a:latin typeface="Trebuchet MS"/>
                <a:cs typeface="Trebuchet MS"/>
              </a:rPr>
              <a:t>родителей:</a:t>
            </a:r>
            <a:endParaRPr sz="1900" dirty="0">
              <a:latin typeface="Trebuchet MS"/>
              <a:cs typeface="Trebuchet MS"/>
            </a:endParaRPr>
          </a:p>
          <a:p>
            <a:pPr>
              <a:spcBef>
                <a:spcPts val="4"/>
              </a:spcBef>
            </a:pPr>
            <a:endParaRPr sz="2700" dirty="0">
              <a:latin typeface="Trebuchet MS"/>
              <a:cs typeface="Trebuchet MS"/>
            </a:endParaRPr>
          </a:p>
          <a:p>
            <a:pPr marL="2556316"/>
            <a:r>
              <a:rPr sz="1400" spc="-94" dirty="0">
                <a:latin typeface="Trebuchet MS"/>
                <a:cs typeface="Trebuchet MS"/>
              </a:rPr>
              <a:t>3</a:t>
            </a:r>
            <a:r>
              <a:rPr sz="1400" b="1" spc="-94" dirty="0">
                <a:latin typeface="Trebuchet MS"/>
                <a:cs typeface="Trebuchet MS"/>
              </a:rPr>
              <a:t>.</a:t>
            </a:r>
            <a:r>
              <a:rPr sz="1400" b="1" spc="-89" dirty="0">
                <a:latin typeface="Trebuchet MS"/>
                <a:cs typeface="Trebuchet MS"/>
              </a:rPr>
              <a:t> </a:t>
            </a:r>
            <a:r>
              <a:rPr sz="1400" b="1" spc="-63" dirty="0">
                <a:latin typeface="Trebuchet MS"/>
                <a:cs typeface="Trebuchet MS"/>
              </a:rPr>
              <a:t>Заполнить</a:t>
            </a:r>
            <a:r>
              <a:rPr sz="1400" b="1" spc="-86" dirty="0">
                <a:latin typeface="Trebuchet MS"/>
                <a:cs typeface="Trebuchet MS"/>
              </a:rPr>
              <a:t> </a:t>
            </a:r>
            <a:r>
              <a:rPr sz="1400" b="1" spc="-78" dirty="0">
                <a:latin typeface="Trebuchet MS"/>
                <a:cs typeface="Trebuchet MS"/>
              </a:rPr>
              <a:t>электронное</a:t>
            </a:r>
            <a:r>
              <a:rPr sz="1400" b="1" spc="-86" dirty="0">
                <a:latin typeface="Trebuchet MS"/>
                <a:cs typeface="Trebuchet MS"/>
              </a:rPr>
              <a:t> </a:t>
            </a:r>
            <a:r>
              <a:rPr sz="1400" b="1" spc="-8" dirty="0">
                <a:latin typeface="Trebuchet MS"/>
                <a:cs typeface="Trebuchet MS"/>
              </a:rPr>
              <a:t>заявление</a:t>
            </a:r>
            <a:endParaRPr sz="1400" b="1" dirty="0">
              <a:latin typeface="Trebuchet MS"/>
              <a:cs typeface="Trebuchet MS"/>
            </a:endParaRPr>
          </a:p>
          <a:p>
            <a:pPr marL="2556316" marR="3976">
              <a:lnSpc>
                <a:spcPct val="106500"/>
              </a:lnSpc>
            </a:pPr>
            <a:r>
              <a:rPr sz="1400" b="1" spc="-70" dirty="0">
                <a:latin typeface="Trebuchet MS"/>
                <a:cs typeface="Trebuchet MS"/>
              </a:rPr>
              <a:t>на</a:t>
            </a:r>
            <a:r>
              <a:rPr sz="1400" b="1" spc="-106" dirty="0">
                <a:latin typeface="Trebuchet MS"/>
                <a:cs typeface="Trebuchet MS"/>
              </a:rPr>
              <a:t> </a:t>
            </a:r>
            <a:r>
              <a:rPr sz="1400" b="1" spc="-78" dirty="0">
                <a:latin typeface="Trebuchet MS"/>
                <a:cs typeface="Trebuchet MS"/>
              </a:rPr>
              <a:t>региональном</a:t>
            </a:r>
            <a:r>
              <a:rPr sz="1400" b="1" spc="-106" dirty="0">
                <a:latin typeface="Trebuchet MS"/>
                <a:cs typeface="Trebuchet MS"/>
              </a:rPr>
              <a:t> </a:t>
            </a:r>
            <a:r>
              <a:rPr sz="1400" b="1" spc="-67" dirty="0">
                <a:latin typeface="Trebuchet MS"/>
                <a:cs typeface="Trebuchet MS"/>
              </a:rPr>
              <a:t>портале</a:t>
            </a:r>
            <a:r>
              <a:rPr sz="1400" b="1" spc="-106" dirty="0">
                <a:latin typeface="Trebuchet MS"/>
                <a:cs typeface="Trebuchet MS"/>
              </a:rPr>
              <a:t> </a:t>
            </a:r>
            <a:r>
              <a:rPr sz="1400" b="1" spc="-67" dirty="0">
                <a:latin typeface="Trebuchet MS"/>
                <a:cs typeface="Trebuchet MS"/>
              </a:rPr>
              <a:t>государственных </a:t>
            </a:r>
            <a:r>
              <a:rPr sz="1400" b="1" spc="-55" dirty="0">
                <a:latin typeface="Trebuchet MS"/>
                <a:cs typeface="Trebuchet MS"/>
              </a:rPr>
              <a:t>и</a:t>
            </a:r>
            <a:r>
              <a:rPr sz="1400" b="1" spc="-113" dirty="0">
                <a:latin typeface="Trebuchet MS"/>
                <a:cs typeface="Trebuchet MS"/>
              </a:rPr>
              <a:t> </a:t>
            </a:r>
            <a:r>
              <a:rPr sz="1400" b="1" spc="-70" dirty="0">
                <a:latin typeface="Trebuchet MS"/>
                <a:cs typeface="Trebuchet MS"/>
              </a:rPr>
              <a:t>муниципальных</a:t>
            </a:r>
            <a:r>
              <a:rPr sz="1400" b="1" spc="-110" dirty="0">
                <a:latin typeface="Trebuchet MS"/>
                <a:cs typeface="Trebuchet MS"/>
              </a:rPr>
              <a:t> </a:t>
            </a:r>
            <a:r>
              <a:rPr sz="1400" b="1" spc="-8" dirty="0">
                <a:latin typeface="Trebuchet MS"/>
                <a:cs typeface="Trebuchet MS"/>
              </a:rPr>
              <a:t>услуг </a:t>
            </a:r>
            <a:r>
              <a:rPr sz="1400" b="1" spc="-59" dirty="0">
                <a:latin typeface="Trebuchet MS"/>
                <a:cs typeface="Trebuchet MS"/>
              </a:rPr>
              <a:t>https://gosuslugi.samregion.ru</a:t>
            </a:r>
            <a:endParaRPr sz="1400" b="1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98179" y="3016280"/>
            <a:ext cx="3277505" cy="1518141"/>
          </a:xfrm>
          <a:prstGeom prst="rect">
            <a:avLst/>
          </a:prstGeom>
        </p:spPr>
        <p:txBody>
          <a:bodyPr vert="horz" wrap="square" lIns="0" tIns="9939" rIns="0" bIns="0" rtlCol="0">
            <a:spAutoFit/>
          </a:bodyPr>
          <a:lstStyle/>
          <a:p>
            <a:pPr marL="9939" marR="3976">
              <a:spcBef>
                <a:spcPts val="78"/>
              </a:spcBef>
            </a:pPr>
            <a:r>
              <a:rPr sz="1400" b="1" spc="-55" dirty="0">
                <a:latin typeface="Trebuchet MS"/>
                <a:cs typeface="Trebuchet MS"/>
              </a:rPr>
              <a:t>4.</a:t>
            </a:r>
            <a:r>
              <a:rPr sz="1400" b="1" spc="-106" dirty="0">
                <a:latin typeface="Trebuchet MS"/>
                <a:cs typeface="Trebuchet MS"/>
              </a:rPr>
              <a:t> </a:t>
            </a:r>
            <a:r>
              <a:rPr sz="1400" b="1" spc="-20" dirty="0">
                <a:latin typeface="Trebuchet MS"/>
                <a:cs typeface="Trebuchet MS"/>
              </a:rPr>
              <a:t>Получить</a:t>
            </a:r>
            <a:r>
              <a:rPr sz="1400" b="1" spc="-102" dirty="0">
                <a:latin typeface="Trebuchet MS"/>
                <a:cs typeface="Trebuchet MS"/>
              </a:rPr>
              <a:t> </a:t>
            </a:r>
            <a:r>
              <a:rPr sz="1400" b="1" spc="-39" dirty="0">
                <a:latin typeface="Trebuchet MS"/>
                <a:cs typeface="Trebuchet MS"/>
              </a:rPr>
              <a:t>социальный</a:t>
            </a:r>
            <a:r>
              <a:rPr sz="1400" b="1" spc="-102" dirty="0">
                <a:latin typeface="Trebuchet MS"/>
                <a:cs typeface="Trebuchet MS"/>
              </a:rPr>
              <a:t> </a:t>
            </a:r>
            <a:r>
              <a:rPr sz="1400" b="1" spc="-8" dirty="0">
                <a:latin typeface="Trebuchet MS"/>
                <a:cs typeface="Trebuchet MS"/>
              </a:rPr>
              <a:t>сертификат </a:t>
            </a:r>
            <a:r>
              <a:rPr sz="1400" b="1" spc="-43" dirty="0">
                <a:latin typeface="Trebuchet MS"/>
                <a:cs typeface="Trebuchet MS"/>
              </a:rPr>
              <a:t>на</a:t>
            </a:r>
            <a:r>
              <a:rPr sz="1400" b="1" spc="-94" dirty="0">
                <a:latin typeface="Trebuchet MS"/>
                <a:cs typeface="Trebuchet MS"/>
              </a:rPr>
              <a:t> </a:t>
            </a:r>
            <a:r>
              <a:rPr sz="1400" b="1" spc="-27" dirty="0">
                <a:latin typeface="Trebuchet MS"/>
                <a:cs typeface="Trebuchet MS"/>
              </a:rPr>
              <a:t>туристскую</a:t>
            </a:r>
            <a:r>
              <a:rPr sz="1400" b="1" spc="-89" dirty="0">
                <a:latin typeface="Trebuchet MS"/>
                <a:cs typeface="Trebuchet MS"/>
              </a:rPr>
              <a:t> </a:t>
            </a:r>
            <a:r>
              <a:rPr sz="1400" b="1" spc="-35" dirty="0">
                <a:latin typeface="Trebuchet MS"/>
                <a:cs typeface="Trebuchet MS"/>
              </a:rPr>
              <a:t>поездку</a:t>
            </a:r>
            <a:r>
              <a:rPr sz="1400" b="1" spc="-89" dirty="0">
                <a:latin typeface="Trebuchet MS"/>
                <a:cs typeface="Trebuchet MS"/>
              </a:rPr>
              <a:t> </a:t>
            </a:r>
            <a:r>
              <a:rPr sz="1400" b="1" spc="-63" dirty="0">
                <a:latin typeface="Trebuchet MS"/>
                <a:cs typeface="Trebuchet MS"/>
              </a:rPr>
              <a:t>в</a:t>
            </a:r>
            <a:r>
              <a:rPr sz="1400" b="1" spc="-89" dirty="0">
                <a:latin typeface="Trebuchet MS"/>
                <a:cs typeface="Trebuchet MS"/>
              </a:rPr>
              <a:t> </a:t>
            </a:r>
            <a:r>
              <a:rPr sz="1400" b="1" spc="-39" dirty="0">
                <a:latin typeface="Trebuchet MS"/>
                <a:cs typeface="Trebuchet MS"/>
              </a:rPr>
              <a:t>электронной </a:t>
            </a:r>
            <a:r>
              <a:rPr sz="1400" b="1" spc="-86" dirty="0">
                <a:latin typeface="Trebuchet MS"/>
                <a:cs typeface="Trebuchet MS"/>
              </a:rPr>
              <a:t>форме</a:t>
            </a:r>
            <a:r>
              <a:rPr sz="1400" b="1" spc="-89" dirty="0">
                <a:latin typeface="Trebuchet MS"/>
                <a:cs typeface="Trebuchet MS"/>
              </a:rPr>
              <a:t> </a:t>
            </a:r>
            <a:r>
              <a:rPr sz="1400" b="1" spc="-63" dirty="0">
                <a:latin typeface="Trebuchet MS"/>
                <a:cs typeface="Trebuchet MS"/>
              </a:rPr>
              <a:t>в</a:t>
            </a:r>
            <a:r>
              <a:rPr sz="1400" b="1" spc="-86" dirty="0">
                <a:latin typeface="Trebuchet MS"/>
                <a:cs typeface="Trebuchet MS"/>
              </a:rPr>
              <a:t> </a:t>
            </a:r>
            <a:r>
              <a:rPr sz="1400" b="1" spc="-70" dirty="0">
                <a:latin typeface="Trebuchet MS"/>
                <a:cs typeface="Trebuchet MS"/>
              </a:rPr>
              <a:t>своем</a:t>
            </a:r>
            <a:r>
              <a:rPr sz="1400" b="1" spc="-89" dirty="0">
                <a:latin typeface="Trebuchet MS"/>
                <a:cs typeface="Trebuchet MS"/>
              </a:rPr>
              <a:t> </a:t>
            </a:r>
            <a:r>
              <a:rPr sz="1400" b="1" spc="-55" dirty="0">
                <a:latin typeface="Trebuchet MS"/>
                <a:cs typeface="Trebuchet MS"/>
              </a:rPr>
              <a:t>личном</a:t>
            </a:r>
            <a:r>
              <a:rPr sz="1400" b="1" spc="-86" dirty="0">
                <a:latin typeface="Trebuchet MS"/>
                <a:cs typeface="Trebuchet MS"/>
              </a:rPr>
              <a:t> </a:t>
            </a:r>
            <a:r>
              <a:rPr sz="1400" b="1" spc="-8" dirty="0">
                <a:latin typeface="Trebuchet MS"/>
                <a:cs typeface="Trebuchet MS"/>
              </a:rPr>
              <a:t>кабинете</a:t>
            </a:r>
            <a:endParaRPr sz="1400" b="1" dirty="0">
              <a:latin typeface="Trebuchet MS"/>
              <a:cs typeface="Trebuchet MS"/>
            </a:endParaRPr>
          </a:p>
          <a:p>
            <a:pPr marL="9939" marR="205738"/>
            <a:r>
              <a:rPr sz="1400" b="1" spc="-43" dirty="0">
                <a:latin typeface="Trebuchet MS"/>
                <a:cs typeface="Trebuchet MS"/>
              </a:rPr>
              <a:t>на</a:t>
            </a:r>
            <a:r>
              <a:rPr sz="1400" b="1" spc="-86" dirty="0">
                <a:latin typeface="Trebuchet MS"/>
                <a:cs typeface="Trebuchet MS"/>
              </a:rPr>
              <a:t> </a:t>
            </a:r>
            <a:r>
              <a:rPr sz="1400" b="1" spc="-51" dirty="0">
                <a:latin typeface="Trebuchet MS"/>
                <a:cs typeface="Trebuchet MS"/>
              </a:rPr>
              <a:t>региональном</a:t>
            </a:r>
            <a:r>
              <a:rPr sz="1400" b="1" spc="-86" dirty="0">
                <a:latin typeface="Trebuchet MS"/>
                <a:cs typeface="Trebuchet MS"/>
              </a:rPr>
              <a:t> </a:t>
            </a:r>
            <a:r>
              <a:rPr sz="1400" b="1" spc="-8" dirty="0">
                <a:latin typeface="Trebuchet MS"/>
                <a:cs typeface="Trebuchet MS"/>
              </a:rPr>
              <a:t>портале </a:t>
            </a:r>
            <a:r>
              <a:rPr sz="1400" b="1" spc="-43" dirty="0">
                <a:latin typeface="Trebuchet MS"/>
                <a:cs typeface="Trebuchet MS"/>
              </a:rPr>
              <a:t>государственных</a:t>
            </a:r>
            <a:r>
              <a:rPr sz="1400" b="1" spc="-74" dirty="0">
                <a:latin typeface="Trebuchet MS"/>
                <a:cs typeface="Trebuchet MS"/>
              </a:rPr>
              <a:t> </a:t>
            </a:r>
            <a:r>
              <a:rPr sz="1400" b="1" spc="-39" dirty="0">
                <a:latin typeface="Trebuchet MS"/>
                <a:cs typeface="Trebuchet MS"/>
              </a:rPr>
              <a:t>и</a:t>
            </a:r>
            <a:r>
              <a:rPr sz="1400" b="1" spc="-70" dirty="0">
                <a:latin typeface="Trebuchet MS"/>
                <a:cs typeface="Trebuchet MS"/>
              </a:rPr>
              <a:t> </a:t>
            </a:r>
            <a:r>
              <a:rPr sz="1400" b="1" spc="-43" dirty="0">
                <a:latin typeface="Trebuchet MS"/>
                <a:cs typeface="Trebuchet MS"/>
              </a:rPr>
              <a:t>муниципальных </a:t>
            </a:r>
            <a:r>
              <a:rPr sz="1400" b="1" spc="-8" dirty="0">
                <a:latin typeface="Trebuchet MS"/>
                <a:cs typeface="Trebuchet MS"/>
              </a:rPr>
              <a:t>услуг</a:t>
            </a:r>
            <a:endParaRPr sz="1400" b="1" dirty="0">
              <a:latin typeface="Trebuchet MS"/>
              <a:cs typeface="Trebuchet MS"/>
            </a:endParaRPr>
          </a:p>
          <a:p>
            <a:pPr marL="9939"/>
            <a:r>
              <a:rPr sz="1400" b="1" spc="-35" dirty="0">
                <a:latin typeface="Trebuchet MS"/>
                <a:cs typeface="Trebuchet MS"/>
              </a:rPr>
              <a:t>https://gosuslugi.samregion.ru</a:t>
            </a:r>
            <a:endParaRPr sz="1400" b="1" dirty="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22916" y="1348144"/>
            <a:ext cx="4908656" cy="3588358"/>
            <a:chOff x="728466" y="1982271"/>
            <a:chExt cx="5740400" cy="5276215"/>
          </a:xfrm>
        </p:grpSpPr>
        <p:sp>
          <p:nvSpPr>
            <p:cNvPr id="10" name="object 10"/>
            <p:cNvSpPr/>
            <p:nvPr/>
          </p:nvSpPr>
          <p:spPr>
            <a:xfrm>
              <a:off x="3823220" y="3787444"/>
              <a:ext cx="2645410" cy="3471545"/>
            </a:xfrm>
            <a:custGeom>
              <a:avLst/>
              <a:gdLst/>
              <a:ahLst/>
              <a:cxnLst/>
              <a:rect l="l" t="t" r="r" b="b"/>
              <a:pathLst>
                <a:path w="2645410" h="3471545">
                  <a:moveTo>
                    <a:pt x="2645308" y="0"/>
                  </a:moveTo>
                  <a:lnTo>
                    <a:pt x="0" y="0"/>
                  </a:lnTo>
                  <a:lnTo>
                    <a:pt x="0" y="3470986"/>
                  </a:lnTo>
                  <a:lnTo>
                    <a:pt x="2645308" y="3470986"/>
                  </a:lnTo>
                  <a:lnTo>
                    <a:pt x="2645308" y="0"/>
                  </a:lnTo>
                  <a:close/>
                </a:path>
              </a:pathLst>
            </a:custGeom>
            <a:solidFill>
              <a:srgbClr val="3BAA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8466" y="1982271"/>
              <a:ext cx="2746193" cy="216078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38653" y="3913216"/>
              <a:ext cx="2386255" cy="321265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"/>
            <a:ext cx="9134226" cy="5141772"/>
            <a:chOff x="0" y="5"/>
            <a:chExt cx="10681970" cy="75603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"/>
              <a:ext cx="10681427" cy="7559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5291" y="284015"/>
              <a:ext cx="574547" cy="62636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43275" y="233413"/>
            <a:ext cx="1747351" cy="422924"/>
          </a:xfrm>
          <a:prstGeom prst="rect">
            <a:avLst/>
          </a:prstGeom>
        </p:spPr>
        <p:txBody>
          <a:bodyPr vert="horz" wrap="square" lIns="0" tIns="57646" rIns="0" bIns="0" rtlCol="0">
            <a:spAutoFit/>
          </a:bodyPr>
          <a:lstStyle/>
          <a:p>
            <a:pPr marL="9939" marR="3976">
              <a:lnSpc>
                <a:spcPct val="78900"/>
              </a:lnSpc>
              <a:spcBef>
                <a:spcPts val="454"/>
              </a:spcBef>
            </a:pPr>
            <a:r>
              <a:rPr sz="1500" spc="-8" dirty="0"/>
              <a:t>Правительство </a:t>
            </a:r>
            <a:r>
              <a:rPr sz="1500" spc="-59" dirty="0"/>
              <a:t>Самарской</a:t>
            </a:r>
            <a:r>
              <a:rPr sz="1500" spc="-82" dirty="0"/>
              <a:t> </a:t>
            </a:r>
            <a:r>
              <a:rPr sz="1500" spc="-51" dirty="0"/>
              <a:t>области</a:t>
            </a:r>
            <a:endParaRPr sz="1500"/>
          </a:p>
        </p:txBody>
      </p:sp>
      <p:sp>
        <p:nvSpPr>
          <p:cNvPr id="6" name="object 6"/>
          <p:cNvSpPr/>
          <p:nvPr/>
        </p:nvSpPr>
        <p:spPr>
          <a:xfrm>
            <a:off x="521816" y="1278110"/>
            <a:ext cx="2548266" cy="2284129"/>
          </a:xfrm>
          <a:custGeom>
            <a:avLst/>
            <a:gdLst/>
            <a:ahLst/>
            <a:cxnLst/>
            <a:rect l="l" t="t" r="r" b="b"/>
            <a:pathLst>
              <a:path w="2980054" h="3358515">
                <a:moveTo>
                  <a:pt x="2980042" y="0"/>
                </a:moveTo>
                <a:lnTo>
                  <a:pt x="0" y="0"/>
                </a:lnTo>
                <a:lnTo>
                  <a:pt x="0" y="3358362"/>
                </a:lnTo>
                <a:lnTo>
                  <a:pt x="2980042" y="3358362"/>
                </a:lnTo>
                <a:lnTo>
                  <a:pt x="2980042" y="0"/>
                </a:lnTo>
                <a:close/>
              </a:path>
            </a:pathLst>
          </a:custGeom>
          <a:solidFill>
            <a:srgbClr val="3BAA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70940" y="891158"/>
            <a:ext cx="6028307" cy="933366"/>
          </a:xfrm>
          <a:prstGeom prst="rect">
            <a:avLst/>
          </a:prstGeom>
        </p:spPr>
        <p:txBody>
          <a:bodyPr vert="horz" wrap="square" lIns="0" tIns="9939" rIns="0" bIns="0" rtlCol="0">
            <a:spAutoFit/>
          </a:bodyPr>
          <a:lstStyle/>
          <a:p>
            <a:pPr marL="9939">
              <a:spcBef>
                <a:spcPts val="78"/>
              </a:spcBef>
            </a:pPr>
            <a:r>
              <a:rPr sz="1900" spc="-39" dirty="0">
                <a:latin typeface="Trebuchet MS"/>
                <a:cs typeface="Trebuchet MS"/>
              </a:rPr>
              <a:t>Шаги</a:t>
            </a:r>
            <a:r>
              <a:rPr sz="1900" spc="-164" dirty="0">
                <a:latin typeface="Trebuchet MS"/>
                <a:cs typeface="Trebuchet MS"/>
              </a:rPr>
              <a:t> </a:t>
            </a:r>
            <a:r>
              <a:rPr sz="1900" spc="-16" dirty="0">
                <a:latin typeface="Trebuchet MS"/>
                <a:cs typeface="Trebuchet MS"/>
              </a:rPr>
              <a:t>родителей:</a:t>
            </a:r>
            <a:endParaRPr sz="1900" dirty="0">
              <a:latin typeface="Trebuchet MS"/>
              <a:cs typeface="Trebuchet MS"/>
            </a:endParaRPr>
          </a:p>
          <a:p>
            <a:pPr>
              <a:spcBef>
                <a:spcPts val="4"/>
              </a:spcBef>
            </a:pPr>
            <a:endParaRPr sz="2700" dirty="0">
              <a:latin typeface="Trebuchet MS"/>
              <a:cs typeface="Trebuchet MS"/>
            </a:endParaRPr>
          </a:p>
          <a:p>
            <a:pPr marL="2556316"/>
            <a:r>
              <a:rPr lang="ru-RU" sz="1400" b="1" spc="-113" dirty="0">
                <a:latin typeface="Trebuchet MS"/>
                <a:cs typeface="Trebuchet MS"/>
              </a:rPr>
              <a:t>     </a:t>
            </a:r>
            <a:r>
              <a:rPr sz="1400" b="1" spc="-113" dirty="0">
                <a:latin typeface="Trebuchet MS"/>
                <a:cs typeface="Trebuchet MS"/>
              </a:rPr>
              <a:t>5.</a:t>
            </a:r>
            <a:r>
              <a:rPr sz="1400" b="1" spc="-117" dirty="0">
                <a:latin typeface="Trebuchet MS"/>
                <a:cs typeface="Trebuchet MS"/>
              </a:rPr>
              <a:t> </a:t>
            </a:r>
            <a:r>
              <a:rPr sz="1400" b="1" spc="-55" dirty="0">
                <a:latin typeface="Trebuchet MS"/>
                <a:cs typeface="Trebuchet MS"/>
              </a:rPr>
              <a:t>Подписать</a:t>
            </a:r>
            <a:r>
              <a:rPr sz="1400" b="1" spc="-113" dirty="0">
                <a:latin typeface="Trebuchet MS"/>
                <a:cs typeface="Trebuchet MS"/>
              </a:rPr>
              <a:t> </a:t>
            </a:r>
            <a:r>
              <a:rPr sz="1400" b="1" spc="-59" dirty="0">
                <a:latin typeface="Trebuchet MS"/>
                <a:cs typeface="Trebuchet MS"/>
              </a:rPr>
              <a:t>договор</a:t>
            </a:r>
            <a:r>
              <a:rPr sz="1400" b="1" spc="-113" dirty="0">
                <a:latin typeface="Trebuchet MS"/>
                <a:cs typeface="Trebuchet MS"/>
              </a:rPr>
              <a:t> </a:t>
            </a:r>
            <a:r>
              <a:rPr sz="1400" b="1" spc="-98" dirty="0">
                <a:latin typeface="Trebuchet MS"/>
                <a:cs typeface="Trebuchet MS"/>
              </a:rPr>
              <a:t>с</a:t>
            </a:r>
            <a:r>
              <a:rPr sz="1400" b="1" spc="-113" dirty="0">
                <a:latin typeface="Trebuchet MS"/>
                <a:cs typeface="Trebuchet MS"/>
              </a:rPr>
              <a:t> </a:t>
            </a:r>
            <a:r>
              <a:rPr sz="1400" b="1" spc="-47" dirty="0">
                <a:latin typeface="Trebuchet MS"/>
                <a:cs typeface="Trebuchet MS"/>
              </a:rPr>
              <a:t>туроператором</a:t>
            </a:r>
            <a:endParaRPr sz="1400" b="1" dirty="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259" y="1335651"/>
            <a:ext cx="2391168" cy="216633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253344" y="2209342"/>
            <a:ext cx="4483492" cy="467798"/>
          </a:xfrm>
          <a:prstGeom prst="rect">
            <a:avLst/>
          </a:prstGeom>
        </p:spPr>
        <p:txBody>
          <a:bodyPr vert="horz" wrap="square" lIns="0" tIns="23854" rIns="0" bIns="0" rtlCol="0">
            <a:spAutoFit/>
          </a:bodyPr>
          <a:lstStyle/>
          <a:p>
            <a:pPr marL="9939">
              <a:spcBef>
                <a:spcPts val="188"/>
              </a:spcBef>
            </a:pPr>
            <a:r>
              <a:rPr sz="1400" b="1" spc="-74" dirty="0">
                <a:latin typeface="Trebuchet MS"/>
                <a:cs typeface="Trebuchet MS"/>
              </a:rPr>
              <a:t>6.</a:t>
            </a:r>
            <a:r>
              <a:rPr sz="1400" b="1" spc="-121" dirty="0">
                <a:latin typeface="Trebuchet MS"/>
                <a:cs typeface="Trebuchet MS"/>
              </a:rPr>
              <a:t> </a:t>
            </a:r>
            <a:r>
              <a:rPr sz="1400" b="1" spc="-39" dirty="0">
                <a:latin typeface="Trebuchet MS"/>
                <a:cs typeface="Trebuchet MS"/>
              </a:rPr>
              <a:t>Прибыть</a:t>
            </a:r>
            <a:r>
              <a:rPr sz="1400" b="1" spc="-121" dirty="0">
                <a:latin typeface="Trebuchet MS"/>
                <a:cs typeface="Trebuchet MS"/>
              </a:rPr>
              <a:t> </a:t>
            </a:r>
            <a:r>
              <a:rPr sz="1400" b="1" spc="-51" dirty="0">
                <a:latin typeface="Trebuchet MS"/>
                <a:cs typeface="Trebuchet MS"/>
              </a:rPr>
              <a:t>на</a:t>
            </a:r>
            <a:r>
              <a:rPr sz="1400" b="1" spc="-121" dirty="0">
                <a:latin typeface="Trebuchet MS"/>
                <a:cs typeface="Trebuchet MS"/>
              </a:rPr>
              <a:t> </a:t>
            </a:r>
            <a:r>
              <a:rPr sz="1400" b="1" spc="-70" dirty="0">
                <a:latin typeface="Trebuchet MS"/>
                <a:cs typeface="Trebuchet MS"/>
              </a:rPr>
              <a:t>место</a:t>
            </a:r>
            <a:r>
              <a:rPr sz="1400" b="1" spc="-117" dirty="0">
                <a:latin typeface="Trebuchet MS"/>
                <a:cs typeface="Trebuchet MS"/>
              </a:rPr>
              <a:t> </a:t>
            </a:r>
            <a:r>
              <a:rPr sz="1400" b="1" spc="-55" dirty="0">
                <a:latin typeface="Trebuchet MS"/>
                <a:cs typeface="Trebuchet MS"/>
              </a:rPr>
              <a:t>начала</a:t>
            </a:r>
            <a:r>
              <a:rPr sz="1400" b="1" spc="-121" dirty="0">
                <a:latin typeface="Trebuchet MS"/>
                <a:cs typeface="Trebuchet MS"/>
              </a:rPr>
              <a:t> </a:t>
            </a:r>
            <a:r>
              <a:rPr sz="1400" b="1" spc="-39" dirty="0">
                <a:latin typeface="Trebuchet MS"/>
                <a:cs typeface="Trebuchet MS"/>
              </a:rPr>
              <a:t>туристского</a:t>
            </a:r>
            <a:r>
              <a:rPr sz="1400" b="1" spc="-121" dirty="0">
                <a:latin typeface="Trebuchet MS"/>
                <a:cs typeface="Trebuchet MS"/>
              </a:rPr>
              <a:t> </a:t>
            </a:r>
            <a:r>
              <a:rPr sz="1400" b="1" spc="-8" dirty="0">
                <a:latin typeface="Trebuchet MS"/>
                <a:cs typeface="Trebuchet MS"/>
              </a:rPr>
              <a:t>маршрута</a:t>
            </a:r>
            <a:endParaRPr sz="1400" b="1" dirty="0">
              <a:latin typeface="Trebuchet MS"/>
              <a:cs typeface="Trebuchet MS"/>
            </a:endParaRPr>
          </a:p>
          <a:p>
            <a:pPr marL="9939">
              <a:spcBef>
                <a:spcPts val="110"/>
              </a:spcBef>
            </a:pPr>
            <a:r>
              <a:rPr sz="1400" b="1" spc="-63" dirty="0">
                <a:latin typeface="Trebuchet MS"/>
                <a:cs typeface="Trebuchet MS"/>
              </a:rPr>
              <a:t>в</a:t>
            </a:r>
            <a:r>
              <a:rPr sz="1400" b="1" spc="-110" dirty="0">
                <a:latin typeface="Trebuchet MS"/>
                <a:cs typeface="Trebuchet MS"/>
              </a:rPr>
              <a:t> </a:t>
            </a:r>
            <a:r>
              <a:rPr sz="1400" b="1" spc="-39" dirty="0">
                <a:latin typeface="Trebuchet MS"/>
                <a:cs typeface="Trebuchet MS"/>
              </a:rPr>
              <a:t>соответствующую</a:t>
            </a:r>
            <a:r>
              <a:rPr sz="1400" b="1" spc="-110" dirty="0">
                <a:latin typeface="Trebuchet MS"/>
                <a:cs typeface="Trebuchet MS"/>
              </a:rPr>
              <a:t> </a:t>
            </a:r>
            <a:r>
              <a:rPr sz="1400" b="1" spc="-27" dirty="0">
                <a:latin typeface="Trebuchet MS"/>
                <a:cs typeface="Trebuchet MS"/>
              </a:rPr>
              <a:t>дату</a:t>
            </a:r>
            <a:r>
              <a:rPr sz="1400" b="1" spc="-106" dirty="0">
                <a:latin typeface="Trebuchet MS"/>
                <a:cs typeface="Trebuchet MS"/>
              </a:rPr>
              <a:t> </a:t>
            </a:r>
            <a:r>
              <a:rPr sz="1400" b="1" spc="-39" dirty="0">
                <a:latin typeface="Trebuchet MS"/>
                <a:cs typeface="Trebuchet MS"/>
              </a:rPr>
              <a:t>и</a:t>
            </a:r>
            <a:r>
              <a:rPr sz="1400" b="1" spc="-110" dirty="0">
                <a:latin typeface="Trebuchet MS"/>
                <a:cs typeface="Trebuchet MS"/>
              </a:rPr>
              <a:t> </a:t>
            </a:r>
            <a:r>
              <a:rPr sz="1400" b="1" spc="-86" dirty="0">
                <a:latin typeface="Trebuchet MS"/>
                <a:cs typeface="Trebuchet MS"/>
              </a:rPr>
              <a:t>время</a:t>
            </a:r>
            <a:r>
              <a:rPr sz="1400" b="1" spc="-106" dirty="0">
                <a:latin typeface="Trebuchet MS"/>
                <a:cs typeface="Trebuchet MS"/>
              </a:rPr>
              <a:t> </a:t>
            </a:r>
            <a:r>
              <a:rPr sz="1400" b="1" spc="-59" dirty="0">
                <a:latin typeface="Trebuchet MS"/>
                <a:cs typeface="Trebuchet MS"/>
              </a:rPr>
              <a:t>(привезти</a:t>
            </a:r>
            <a:r>
              <a:rPr sz="1400" b="1" spc="-110" dirty="0">
                <a:latin typeface="Trebuchet MS"/>
                <a:cs typeface="Trebuchet MS"/>
              </a:rPr>
              <a:t> </a:t>
            </a:r>
            <a:r>
              <a:rPr sz="1400" b="1" spc="-35" dirty="0">
                <a:latin typeface="Trebuchet MS"/>
                <a:cs typeface="Trebuchet MS"/>
              </a:rPr>
              <a:t>ребенка)</a:t>
            </a:r>
            <a:endParaRPr sz="1400" b="1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53343" y="3093972"/>
            <a:ext cx="4604580" cy="471060"/>
          </a:xfrm>
          <a:prstGeom prst="rect">
            <a:avLst/>
          </a:prstGeom>
        </p:spPr>
        <p:txBody>
          <a:bodyPr vert="horz" wrap="square" lIns="0" tIns="9939" rIns="0" bIns="0" rtlCol="0">
            <a:spAutoFit/>
          </a:bodyPr>
          <a:lstStyle/>
          <a:p>
            <a:pPr marL="9939" marR="3976">
              <a:lnSpc>
                <a:spcPct val="106500"/>
              </a:lnSpc>
              <a:spcBef>
                <a:spcPts val="78"/>
              </a:spcBef>
            </a:pPr>
            <a:r>
              <a:rPr sz="1400" b="1" spc="-125" dirty="0">
                <a:latin typeface="Trebuchet MS"/>
                <a:cs typeface="Trebuchet MS"/>
              </a:rPr>
              <a:t>7.</a:t>
            </a:r>
            <a:r>
              <a:rPr sz="1400" b="1" spc="-113" dirty="0">
                <a:latin typeface="Trebuchet MS"/>
                <a:cs typeface="Trebuchet MS"/>
              </a:rPr>
              <a:t> </a:t>
            </a:r>
            <a:r>
              <a:rPr sz="1400" b="1" spc="-39" dirty="0">
                <a:latin typeface="Trebuchet MS"/>
                <a:cs typeface="Trebuchet MS"/>
              </a:rPr>
              <a:t>Прибыть</a:t>
            </a:r>
            <a:r>
              <a:rPr sz="1400" b="1" spc="-110" dirty="0">
                <a:latin typeface="Trebuchet MS"/>
                <a:cs typeface="Trebuchet MS"/>
              </a:rPr>
              <a:t> </a:t>
            </a:r>
            <a:r>
              <a:rPr sz="1400" b="1" spc="-51" dirty="0">
                <a:latin typeface="Trebuchet MS"/>
                <a:cs typeface="Trebuchet MS"/>
              </a:rPr>
              <a:t>на</a:t>
            </a:r>
            <a:r>
              <a:rPr sz="1400" b="1" spc="-110" dirty="0">
                <a:latin typeface="Trebuchet MS"/>
                <a:cs typeface="Trebuchet MS"/>
              </a:rPr>
              <a:t> </a:t>
            </a:r>
            <a:r>
              <a:rPr sz="1400" b="1" spc="-70" dirty="0">
                <a:latin typeface="Trebuchet MS"/>
                <a:cs typeface="Trebuchet MS"/>
              </a:rPr>
              <a:t>место</a:t>
            </a:r>
            <a:r>
              <a:rPr sz="1400" b="1" spc="-110" dirty="0">
                <a:latin typeface="Trebuchet MS"/>
                <a:cs typeface="Trebuchet MS"/>
              </a:rPr>
              <a:t> </a:t>
            </a:r>
            <a:r>
              <a:rPr sz="1400" b="1" spc="-55" dirty="0">
                <a:latin typeface="Trebuchet MS"/>
                <a:cs typeface="Trebuchet MS"/>
              </a:rPr>
              <a:t>окончания</a:t>
            </a:r>
            <a:r>
              <a:rPr sz="1400" b="1" spc="-113" dirty="0">
                <a:latin typeface="Trebuchet MS"/>
                <a:cs typeface="Trebuchet MS"/>
              </a:rPr>
              <a:t> </a:t>
            </a:r>
            <a:r>
              <a:rPr sz="1400" b="1" spc="-39" dirty="0">
                <a:latin typeface="Trebuchet MS"/>
                <a:cs typeface="Trebuchet MS"/>
              </a:rPr>
              <a:t>туристского</a:t>
            </a:r>
            <a:r>
              <a:rPr sz="1400" b="1" spc="-110" dirty="0">
                <a:latin typeface="Trebuchet MS"/>
                <a:cs typeface="Trebuchet MS"/>
              </a:rPr>
              <a:t> </a:t>
            </a:r>
            <a:r>
              <a:rPr sz="1400" b="1" spc="-27" dirty="0">
                <a:latin typeface="Trebuchet MS"/>
                <a:cs typeface="Trebuchet MS"/>
              </a:rPr>
              <a:t>маршрута </a:t>
            </a:r>
            <a:r>
              <a:rPr sz="1400" b="1" spc="-63" dirty="0">
                <a:latin typeface="Trebuchet MS"/>
                <a:cs typeface="Trebuchet MS"/>
              </a:rPr>
              <a:t>в</a:t>
            </a:r>
            <a:r>
              <a:rPr sz="1400" b="1" spc="-110" dirty="0">
                <a:latin typeface="Trebuchet MS"/>
                <a:cs typeface="Trebuchet MS"/>
              </a:rPr>
              <a:t> </a:t>
            </a:r>
            <a:r>
              <a:rPr sz="1400" b="1" spc="-39" dirty="0">
                <a:latin typeface="Trebuchet MS"/>
                <a:cs typeface="Trebuchet MS"/>
              </a:rPr>
              <a:t>соответствующую</a:t>
            </a:r>
            <a:r>
              <a:rPr sz="1400" b="1" spc="-106" dirty="0">
                <a:latin typeface="Trebuchet MS"/>
                <a:cs typeface="Trebuchet MS"/>
              </a:rPr>
              <a:t> </a:t>
            </a:r>
            <a:r>
              <a:rPr sz="1400" b="1" spc="-27" dirty="0">
                <a:latin typeface="Trebuchet MS"/>
                <a:cs typeface="Trebuchet MS"/>
              </a:rPr>
              <a:t>дату</a:t>
            </a:r>
            <a:r>
              <a:rPr sz="1400" b="1" spc="-110" dirty="0">
                <a:latin typeface="Trebuchet MS"/>
                <a:cs typeface="Trebuchet MS"/>
              </a:rPr>
              <a:t> </a:t>
            </a:r>
            <a:r>
              <a:rPr sz="1400" b="1" spc="-39" dirty="0">
                <a:latin typeface="Trebuchet MS"/>
                <a:cs typeface="Trebuchet MS"/>
              </a:rPr>
              <a:t>и</a:t>
            </a:r>
            <a:r>
              <a:rPr sz="1400" b="1" spc="-106" dirty="0">
                <a:latin typeface="Trebuchet MS"/>
                <a:cs typeface="Trebuchet MS"/>
              </a:rPr>
              <a:t> </a:t>
            </a:r>
            <a:r>
              <a:rPr sz="1400" b="1" spc="-86" dirty="0">
                <a:latin typeface="Trebuchet MS"/>
                <a:cs typeface="Trebuchet MS"/>
              </a:rPr>
              <a:t>время</a:t>
            </a:r>
            <a:r>
              <a:rPr sz="1400" b="1" spc="-110" dirty="0">
                <a:latin typeface="Trebuchet MS"/>
                <a:cs typeface="Trebuchet MS"/>
              </a:rPr>
              <a:t> </a:t>
            </a:r>
            <a:r>
              <a:rPr sz="1400" b="1" spc="-51" dirty="0">
                <a:latin typeface="Trebuchet MS"/>
                <a:cs typeface="Trebuchet MS"/>
              </a:rPr>
              <a:t>(забрать</a:t>
            </a:r>
            <a:r>
              <a:rPr sz="1400" b="1" spc="-106" dirty="0">
                <a:latin typeface="Trebuchet MS"/>
                <a:cs typeface="Trebuchet MS"/>
              </a:rPr>
              <a:t> </a:t>
            </a:r>
            <a:r>
              <a:rPr sz="1400" b="1" spc="-8" dirty="0">
                <a:latin typeface="Trebuchet MS"/>
                <a:cs typeface="Trebuchet MS"/>
              </a:rPr>
              <a:t>ребенка)</a:t>
            </a:r>
            <a:endParaRPr sz="1400" b="1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0943" y="4148843"/>
            <a:ext cx="8448426" cy="474310"/>
          </a:xfrm>
          <a:prstGeom prst="rect">
            <a:avLst/>
          </a:prstGeom>
        </p:spPr>
        <p:txBody>
          <a:bodyPr vert="horz" wrap="square" lIns="0" tIns="7951" rIns="0" bIns="0" rtlCol="0">
            <a:spAutoFit/>
          </a:bodyPr>
          <a:lstStyle/>
          <a:p>
            <a:pPr marL="9939" marR="3976">
              <a:lnSpc>
                <a:spcPct val="100899"/>
              </a:lnSpc>
              <a:spcBef>
                <a:spcPts val="63"/>
              </a:spcBef>
            </a:pPr>
            <a:r>
              <a:rPr sz="1500" spc="-8" dirty="0">
                <a:latin typeface="Trebuchet MS"/>
                <a:cs typeface="Trebuchet MS"/>
              </a:rPr>
              <a:t>ВАЖНО!</a:t>
            </a:r>
            <a:r>
              <a:rPr sz="1500" spc="-98" dirty="0">
                <a:latin typeface="Trebuchet MS"/>
                <a:cs typeface="Trebuchet MS"/>
              </a:rPr>
              <a:t> </a:t>
            </a:r>
            <a:r>
              <a:rPr sz="1500" spc="-55" dirty="0">
                <a:latin typeface="Trebuchet MS"/>
                <a:cs typeface="Trebuchet MS"/>
              </a:rPr>
              <a:t>Воспользоваться</a:t>
            </a:r>
            <a:r>
              <a:rPr sz="1500" spc="-98" dirty="0">
                <a:latin typeface="Trebuchet MS"/>
                <a:cs typeface="Trebuchet MS"/>
              </a:rPr>
              <a:t> </a:t>
            </a:r>
            <a:r>
              <a:rPr sz="1500" spc="-55" dirty="0">
                <a:latin typeface="Trebuchet MS"/>
                <a:cs typeface="Trebuchet MS"/>
              </a:rPr>
              <a:t>туристической</a:t>
            </a:r>
            <a:r>
              <a:rPr sz="1500" spc="-94" dirty="0">
                <a:latin typeface="Trebuchet MS"/>
                <a:cs typeface="Trebuchet MS"/>
              </a:rPr>
              <a:t> </a:t>
            </a:r>
            <a:r>
              <a:rPr sz="1500" spc="-47" dirty="0">
                <a:latin typeface="Trebuchet MS"/>
                <a:cs typeface="Trebuchet MS"/>
              </a:rPr>
              <a:t>поездкой</a:t>
            </a:r>
            <a:r>
              <a:rPr sz="1500" spc="-98" dirty="0">
                <a:latin typeface="Trebuchet MS"/>
                <a:cs typeface="Trebuchet MS"/>
              </a:rPr>
              <a:t> </a:t>
            </a:r>
            <a:r>
              <a:rPr sz="1500" spc="-55" dirty="0">
                <a:latin typeface="Trebuchet MS"/>
                <a:cs typeface="Trebuchet MS"/>
              </a:rPr>
              <a:t>смогут</a:t>
            </a:r>
            <a:r>
              <a:rPr sz="1500" spc="-94" dirty="0">
                <a:latin typeface="Trebuchet MS"/>
                <a:cs typeface="Trebuchet MS"/>
              </a:rPr>
              <a:t> </a:t>
            </a:r>
            <a:r>
              <a:rPr sz="1500" spc="-78" dirty="0">
                <a:latin typeface="Trebuchet MS"/>
                <a:cs typeface="Trebuchet MS"/>
              </a:rPr>
              <a:t>учащиеся,</a:t>
            </a:r>
            <a:r>
              <a:rPr sz="1500" spc="-98" dirty="0">
                <a:latin typeface="Trebuchet MS"/>
                <a:cs typeface="Trebuchet MS"/>
              </a:rPr>
              <a:t> </a:t>
            </a:r>
            <a:r>
              <a:rPr sz="1500" spc="-63" dirty="0">
                <a:latin typeface="Trebuchet MS"/>
                <a:cs typeface="Trebuchet MS"/>
              </a:rPr>
              <a:t>чьи</a:t>
            </a:r>
            <a:r>
              <a:rPr sz="1500" spc="-98" dirty="0">
                <a:latin typeface="Trebuchet MS"/>
                <a:cs typeface="Trebuchet MS"/>
              </a:rPr>
              <a:t> </a:t>
            </a:r>
            <a:r>
              <a:rPr sz="1500" spc="-59" dirty="0">
                <a:latin typeface="Trebuchet MS"/>
                <a:cs typeface="Trebuchet MS"/>
              </a:rPr>
              <a:t>родители</a:t>
            </a:r>
            <a:r>
              <a:rPr sz="1500" spc="-94" dirty="0">
                <a:latin typeface="Trebuchet MS"/>
                <a:cs typeface="Trebuchet MS"/>
              </a:rPr>
              <a:t> </a:t>
            </a:r>
            <a:r>
              <a:rPr sz="1500" spc="-16" dirty="0">
                <a:latin typeface="Trebuchet MS"/>
                <a:cs typeface="Trebuchet MS"/>
              </a:rPr>
              <a:t>были </a:t>
            </a:r>
            <a:r>
              <a:rPr sz="1500" spc="-67" dirty="0">
                <a:latin typeface="Trebuchet MS"/>
                <a:cs typeface="Trebuchet MS"/>
              </a:rPr>
              <a:t>уведомлены</a:t>
            </a:r>
            <a:r>
              <a:rPr sz="1500" spc="-94" dirty="0">
                <a:latin typeface="Trebuchet MS"/>
                <a:cs typeface="Trebuchet MS"/>
              </a:rPr>
              <a:t> </a:t>
            </a:r>
            <a:r>
              <a:rPr sz="1500" spc="-55" dirty="0">
                <a:latin typeface="Trebuchet MS"/>
                <a:cs typeface="Trebuchet MS"/>
              </a:rPr>
              <a:t>образовательной</a:t>
            </a:r>
            <a:r>
              <a:rPr sz="1500" spc="-94" dirty="0">
                <a:latin typeface="Trebuchet MS"/>
                <a:cs typeface="Trebuchet MS"/>
              </a:rPr>
              <a:t> </a:t>
            </a:r>
            <a:r>
              <a:rPr sz="1500" spc="-55" dirty="0">
                <a:latin typeface="Trebuchet MS"/>
                <a:cs typeface="Trebuchet MS"/>
              </a:rPr>
              <a:t>организацией</a:t>
            </a:r>
            <a:r>
              <a:rPr sz="1500" spc="-94" dirty="0">
                <a:latin typeface="Trebuchet MS"/>
                <a:cs typeface="Trebuchet MS"/>
              </a:rPr>
              <a:t> </a:t>
            </a:r>
            <a:r>
              <a:rPr sz="1500" dirty="0">
                <a:latin typeface="Trebuchet MS"/>
                <a:cs typeface="Trebuchet MS"/>
              </a:rPr>
              <a:t>о</a:t>
            </a:r>
            <a:r>
              <a:rPr sz="1500" spc="-94" dirty="0">
                <a:latin typeface="Trebuchet MS"/>
                <a:cs typeface="Trebuchet MS"/>
              </a:rPr>
              <a:t> </a:t>
            </a:r>
            <a:r>
              <a:rPr sz="1500" spc="-59" dirty="0">
                <a:latin typeface="Trebuchet MS"/>
                <a:cs typeface="Trebuchet MS"/>
              </a:rPr>
              <a:t>возможности</a:t>
            </a:r>
            <a:r>
              <a:rPr sz="1500" spc="-94" dirty="0">
                <a:latin typeface="Trebuchet MS"/>
                <a:cs typeface="Trebuchet MS"/>
              </a:rPr>
              <a:t> </a:t>
            </a:r>
            <a:r>
              <a:rPr sz="1500" spc="-47" dirty="0">
                <a:latin typeface="Trebuchet MS"/>
                <a:cs typeface="Trebuchet MS"/>
              </a:rPr>
              <a:t>получить</a:t>
            </a:r>
            <a:r>
              <a:rPr sz="1500" spc="-89" dirty="0">
                <a:latin typeface="Trebuchet MS"/>
                <a:cs typeface="Trebuchet MS"/>
              </a:rPr>
              <a:t> </a:t>
            </a:r>
            <a:r>
              <a:rPr sz="1500" spc="-59" dirty="0">
                <a:latin typeface="Trebuchet MS"/>
                <a:cs typeface="Trebuchet MS"/>
              </a:rPr>
              <a:t>социальный</a:t>
            </a:r>
            <a:r>
              <a:rPr sz="1500" spc="-94" dirty="0">
                <a:latin typeface="Trebuchet MS"/>
                <a:cs typeface="Trebuchet MS"/>
              </a:rPr>
              <a:t> </a:t>
            </a:r>
            <a:r>
              <a:rPr sz="1500" spc="-31" dirty="0">
                <a:latin typeface="Trebuchet MS"/>
                <a:cs typeface="Trebuchet MS"/>
              </a:rPr>
              <a:t>сертификат</a:t>
            </a:r>
            <a:endParaRPr sz="15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"/>
            <a:ext cx="9142914" cy="5141772"/>
            <a:chOff x="0" y="5"/>
            <a:chExt cx="10692130" cy="75603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"/>
              <a:ext cx="10691990" cy="7559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9709" y="281532"/>
              <a:ext cx="574547" cy="62636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89806" y="231714"/>
            <a:ext cx="1747351" cy="422924"/>
          </a:xfrm>
          <a:prstGeom prst="rect">
            <a:avLst/>
          </a:prstGeom>
        </p:spPr>
        <p:txBody>
          <a:bodyPr vert="horz" wrap="square" lIns="0" tIns="57646" rIns="0" bIns="0" rtlCol="0">
            <a:spAutoFit/>
          </a:bodyPr>
          <a:lstStyle/>
          <a:p>
            <a:pPr marL="9939" marR="3976">
              <a:lnSpc>
                <a:spcPct val="78900"/>
              </a:lnSpc>
              <a:spcBef>
                <a:spcPts val="454"/>
              </a:spcBef>
            </a:pPr>
            <a:r>
              <a:rPr sz="1500" spc="-8" dirty="0"/>
              <a:t>Правительство </a:t>
            </a:r>
            <a:r>
              <a:rPr sz="1500" spc="-59" dirty="0"/>
              <a:t>Самарской</a:t>
            </a:r>
            <a:r>
              <a:rPr sz="1500" spc="-82" dirty="0"/>
              <a:t> </a:t>
            </a:r>
            <a:r>
              <a:rPr sz="1500" spc="-51" dirty="0"/>
              <a:t>области</a:t>
            </a:r>
            <a:endParaRPr sz="1500" dirty="0"/>
          </a:p>
        </p:txBody>
      </p:sp>
      <p:grpSp>
        <p:nvGrpSpPr>
          <p:cNvPr id="6" name="object 6"/>
          <p:cNvGrpSpPr/>
          <p:nvPr/>
        </p:nvGrpSpPr>
        <p:grpSpPr>
          <a:xfrm>
            <a:off x="1731324" y="559644"/>
            <a:ext cx="5498346" cy="4308707"/>
            <a:chOff x="2024687" y="822883"/>
            <a:chExt cx="6430010" cy="6335395"/>
          </a:xfrm>
        </p:grpSpPr>
        <p:sp>
          <p:nvSpPr>
            <p:cNvPr id="7" name="object 7"/>
            <p:cNvSpPr/>
            <p:nvPr/>
          </p:nvSpPr>
          <p:spPr>
            <a:xfrm>
              <a:off x="8304822" y="2432138"/>
              <a:ext cx="149860" cy="262255"/>
            </a:xfrm>
            <a:custGeom>
              <a:avLst/>
              <a:gdLst/>
              <a:ahLst/>
              <a:cxnLst/>
              <a:rect l="l" t="t" r="r" b="b"/>
              <a:pathLst>
                <a:path w="149859" h="262255">
                  <a:moveTo>
                    <a:pt x="876" y="0"/>
                  </a:moveTo>
                  <a:lnTo>
                    <a:pt x="0" y="838"/>
                  </a:lnTo>
                  <a:lnTo>
                    <a:pt x="876" y="2527"/>
                  </a:lnTo>
                  <a:lnTo>
                    <a:pt x="876" y="0"/>
                  </a:lnTo>
                  <a:close/>
                </a:path>
                <a:path w="149859" h="262255">
                  <a:moveTo>
                    <a:pt x="149390" y="261480"/>
                  </a:moveTo>
                  <a:lnTo>
                    <a:pt x="93637" y="261480"/>
                  </a:lnTo>
                  <a:lnTo>
                    <a:pt x="94068" y="261899"/>
                  </a:lnTo>
                  <a:lnTo>
                    <a:pt x="148958" y="261899"/>
                  </a:lnTo>
                  <a:lnTo>
                    <a:pt x="149390" y="26148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24687" y="822883"/>
              <a:ext cx="6346405" cy="6335306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985880" y="2449102"/>
            <a:ext cx="450684" cy="300527"/>
          </a:xfrm>
          <a:prstGeom prst="rect">
            <a:avLst/>
          </a:prstGeom>
        </p:spPr>
        <p:txBody>
          <a:bodyPr vert="horz" wrap="square" lIns="0" tIns="25841" rIns="0" bIns="0" rtlCol="0">
            <a:spAutoFit/>
          </a:bodyPr>
          <a:lstStyle/>
          <a:p>
            <a:pPr marL="10436" algn="ctr">
              <a:spcBef>
                <a:spcPts val="203"/>
              </a:spcBef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375</a:t>
            </a:r>
            <a:endParaRPr sz="900">
              <a:latin typeface="Trebuchet MS"/>
              <a:cs typeface="Trebuchet MS"/>
            </a:endParaRPr>
          </a:p>
          <a:p>
            <a:pPr algn="ctr">
              <a:spcBef>
                <a:spcPts val="106"/>
              </a:spcBef>
            </a:pPr>
            <a:r>
              <a:rPr sz="8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48920" y="2152208"/>
            <a:ext cx="160726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37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71196" y="1945759"/>
            <a:ext cx="459372" cy="347753"/>
          </a:xfrm>
          <a:prstGeom prst="rect">
            <a:avLst/>
          </a:prstGeom>
        </p:spPr>
        <p:txBody>
          <a:bodyPr vert="horz" wrap="square" lIns="0" tIns="47210" rIns="0" bIns="0" rtlCol="0">
            <a:spAutoFit/>
          </a:bodyPr>
          <a:lstStyle/>
          <a:p>
            <a:pPr marL="28326">
              <a:spcBef>
                <a:spcPts val="372"/>
              </a:spcBef>
            </a:pPr>
            <a:r>
              <a:rPr sz="900" b="1" spc="-86" dirty="0">
                <a:solidFill>
                  <a:srgbClr val="FBD434"/>
                </a:solidFill>
                <a:latin typeface="Trebuchet MS"/>
                <a:cs typeface="Trebuchet MS"/>
              </a:rPr>
              <a:t>1</a:t>
            </a:r>
            <a:r>
              <a:rPr sz="900" b="1" spc="-67" dirty="0">
                <a:solidFill>
                  <a:srgbClr val="FBD434"/>
                </a:solidFill>
                <a:latin typeface="Trebuchet MS"/>
                <a:cs typeface="Trebuchet MS"/>
              </a:rPr>
              <a:t> </a:t>
            </a: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605</a:t>
            </a:r>
            <a:endParaRPr sz="900">
              <a:latin typeface="Trebuchet MS"/>
              <a:cs typeface="Trebuchet MS"/>
            </a:endParaRPr>
          </a:p>
          <a:p>
            <a:pPr marL="9939">
              <a:spcBef>
                <a:spcPts val="266"/>
              </a:spcBef>
            </a:pPr>
            <a:r>
              <a:rPr sz="8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08121" y="2932680"/>
            <a:ext cx="150409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-27" dirty="0">
                <a:solidFill>
                  <a:srgbClr val="FBD434"/>
                </a:solidFill>
                <a:latin typeface="Trebuchet MS"/>
                <a:cs typeface="Trebuchet MS"/>
              </a:rPr>
              <a:t>51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93326" y="2426960"/>
            <a:ext cx="551138" cy="273151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algn="ctr">
              <a:spcBef>
                <a:spcPts val="89"/>
              </a:spcBef>
            </a:pPr>
            <a:r>
              <a:rPr sz="8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endParaRPr sz="800">
              <a:latin typeface="Trebuchet MS"/>
              <a:cs typeface="Trebuchet MS"/>
            </a:endParaRPr>
          </a:p>
          <a:p>
            <a:pPr marR="7951" algn="ctr">
              <a:spcBef>
                <a:spcPts val="16"/>
              </a:spcBef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139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66216" y="3404704"/>
            <a:ext cx="167242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28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54521" y="3720557"/>
            <a:ext cx="1214132" cy="868074"/>
          </a:xfrm>
          <a:prstGeom prst="rect">
            <a:avLst/>
          </a:prstGeom>
        </p:spPr>
        <p:txBody>
          <a:bodyPr vert="horz" wrap="square" lIns="0" tIns="62119" rIns="0" bIns="0" rtlCol="0">
            <a:spAutoFit/>
          </a:bodyPr>
          <a:lstStyle/>
          <a:p>
            <a:pPr marL="206732" algn="ctr">
              <a:spcBef>
                <a:spcPts val="489"/>
              </a:spcBef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38</a:t>
            </a:r>
            <a:endParaRPr sz="900">
              <a:latin typeface="Trebuchet MS"/>
              <a:cs typeface="Trebuchet MS"/>
            </a:endParaRPr>
          </a:p>
          <a:p>
            <a:pPr marR="951661" algn="ctr">
              <a:spcBef>
                <a:spcPts val="419"/>
              </a:spcBef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33</a:t>
            </a:r>
            <a:endParaRPr sz="9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000">
              <a:latin typeface="Trebuchet MS"/>
              <a:cs typeface="Trebuchet MS"/>
            </a:endParaRPr>
          </a:p>
          <a:p>
            <a:pPr>
              <a:spcBef>
                <a:spcPts val="35"/>
              </a:spcBef>
            </a:pPr>
            <a:endParaRPr sz="1200">
              <a:latin typeface="Trebuchet MS"/>
              <a:cs typeface="Trebuchet MS"/>
            </a:endParaRPr>
          </a:p>
          <a:p>
            <a:pPr marR="3976" algn="r"/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41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27721" y="2926153"/>
            <a:ext cx="156382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81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44285" y="3606959"/>
            <a:ext cx="154753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19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17132" y="3427112"/>
            <a:ext cx="168871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36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65488" y="2863021"/>
            <a:ext cx="177559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35" dirty="0">
                <a:solidFill>
                  <a:srgbClr val="FBD434"/>
                </a:solidFill>
                <a:latin typeface="Trebuchet MS"/>
                <a:cs typeface="Trebuchet MS"/>
              </a:rPr>
              <a:t>44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23800" y="2455200"/>
            <a:ext cx="218825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-23" dirty="0">
                <a:solidFill>
                  <a:srgbClr val="FBD434"/>
                </a:solidFill>
                <a:latin typeface="Trebuchet MS"/>
                <a:cs typeface="Trebuchet MS"/>
              </a:rPr>
              <a:t>155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15960" y="3236159"/>
            <a:ext cx="173758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20" dirty="0">
                <a:solidFill>
                  <a:srgbClr val="FBD434"/>
                </a:solidFill>
                <a:latin typeface="Trebuchet MS"/>
                <a:cs typeface="Trebuchet MS"/>
              </a:rPr>
              <a:t>64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594052" y="2885039"/>
            <a:ext cx="154210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31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26065" y="2627057"/>
            <a:ext cx="166699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62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328950" y="2647969"/>
            <a:ext cx="484893" cy="427765"/>
          </a:xfrm>
          <a:prstGeom prst="rect">
            <a:avLst/>
          </a:prstGeom>
        </p:spPr>
        <p:txBody>
          <a:bodyPr vert="horz" wrap="square" lIns="0" tIns="1988" rIns="0" bIns="0" rtlCol="0">
            <a:spAutoFit/>
          </a:bodyPr>
          <a:lstStyle/>
          <a:p>
            <a:pPr>
              <a:spcBef>
                <a:spcPts val="16"/>
              </a:spcBef>
            </a:pPr>
            <a:endParaRPr sz="800" dirty="0">
              <a:latin typeface="Times New Roman"/>
              <a:cs typeface="Times New Roman"/>
            </a:endParaRPr>
          </a:p>
          <a:p>
            <a:pPr marL="9939"/>
            <a:r>
              <a:rPr sz="9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endParaRPr sz="900" dirty="0">
              <a:latin typeface="Trebuchet MS"/>
              <a:cs typeface="Trebuchet MS"/>
            </a:endParaRPr>
          </a:p>
          <a:p>
            <a:pPr marL="17890">
              <a:spcBef>
                <a:spcPts val="157"/>
              </a:spcBef>
            </a:pPr>
            <a:r>
              <a:rPr sz="900" b="1" dirty="0">
                <a:solidFill>
                  <a:srgbClr val="FBD434"/>
                </a:solidFill>
                <a:latin typeface="Trebuchet MS"/>
                <a:cs typeface="Trebuchet MS"/>
              </a:rPr>
              <a:t>2</a:t>
            </a:r>
            <a:r>
              <a:rPr sz="900" b="1" spc="-70" dirty="0">
                <a:solidFill>
                  <a:srgbClr val="FBD434"/>
                </a:solidFill>
                <a:latin typeface="Trebuchet MS"/>
                <a:cs typeface="Trebuchet MS"/>
              </a:rPr>
              <a:t> </a:t>
            </a: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683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65292" y="2238624"/>
            <a:ext cx="232944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104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55791" y="1992236"/>
            <a:ext cx="163984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59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21218" y="1611402"/>
            <a:ext cx="224256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105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973746" y="1436718"/>
            <a:ext cx="158011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27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80850" y="1785890"/>
            <a:ext cx="177559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31" dirty="0">
                <a:solidFill>
                  <a:srgbClr val="FBD434"/>
                </a:solidFill>
                <a:latin typeface="Trebuchet MS"/>
                <a:cs typeface="Trebuchet MS"/>
              </a:rPr>
              <a:t>56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383856" y="2087031"/>
            <a:ext cx="219912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137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492232" y="1596495"/>
            <a:ext cx="147151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-39" dirty="0">
                <a:solidFill>
                  <a:srgbClr val="FBD434"/>
                </a:solidFill>
                <a:latin typeface="Trebuchet MS"/>
                <a:cs typeface="Trebuchet MS"/>
              </a:rPr>
              <a:t>17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18569" y="1372807"/>
            <a:ext cx="170500" cy="15104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9939">
              <a:spcBef>
                <a:spcPts val="98"/>
              </a:spcBef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24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675510" y="845348"/>
            <a:ext cx="1913507" cy="535765"/>
          </a:xfrm>
          <a:prstGeom prst="rect">
            <a:avLst/>
          </a:prstGeom>
        </p:spPr>
        <p:txBody>
          <a:bodyPr vert="horz" wrap="square" lIns="0" tIns="12424" rIns="0" bIns="0" rtlCol="0">
            <a:spAutoFit/>
          </a:bodyPr>
          <a:lstStyle/>
          <a:p>
            <a:pPr marL="1102237">
              <a:lnSpc>
                <a:spcPts val="967"/>
              </a:lnSpc>
              <a:spcBef>
                <a:spcPts val="98"/>
              </a:spcBef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28</a:t>
            </a:r>
            <a:endParaRPr sz="900">
              <a:latin typeface="Trebuchet MS"/>
              <a:cs typeface="Trebuchet MS"/>
            </a:endParaRPr>
          </a:p>
          <a:p>
            <a:pPr marL="630134">
              <a:lnSpc>
                <a:spcPts val="861"/>
              </a:lnSpc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27</a:t>
            </a:r>
            <a:endParaRPr sz="900">
              <a:latin typeface="Trebuchet MS"/>
              <a:cs typeface="Trebuchet MS"/>
            </a:endParaRPr>
          </a:p>
          <a:p>
            <a:pPr marL="1608630">
              <a:lnSpc>
                <a:spcPts val="927"/>
              </a:lnSpc>
            </a:pPr>
            <a:r>
              <a:rPr sz="900" b="1" spc="-20" dirty="0">
                <a:solidFill>
                  <a:srgbClr val="FBD434"/>
                </a:solidFill>
                <a:latin typeface="Trebuchet MS"/>
                <a:cs typeface="Trebuchet MS"/>
              </a:rPr>
              <a:t>26</a:t>
            </a:r>
            <a:endParaRPr sz="900">
              <a:latin typeface="Trebuchet MS"/>
              <a:cs typeface="Trebuchet MS"/>
            </a:endParaRPr>
          </a:p>
          <a:p>
            <a:pPr marL="9939">
              <a:spcBef>
                <a:spcPts val="222"/>
              </a:spcBef>
            </a:pPr>
            <a:r>
              <a:rPr sz="900" b="1" spc="20" dirty="0">
                <a:solidFill>
                  <a:srgbClr val="FBD434"/>
                </a:solidFill>
                <a:latin typeface="Trebuchet MS"/>
                <a:cs typeface="Trebuchet MS"/>
              </a:rPr>
              <a:t>46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2"/>
          <p:cNvSpPr>
            <a:spLocks noGrp="1"/>
          </p:cNvSpPr>
          <p:nvPr>
            <p:ph type="ctrTitle"/>
          </p:nvPr>
        </p:nvSpPr>
        <p:spPr>
          <a:xfrm>
            <a:off x="342900" y="895350"/>
            <a:ext cx="8349853" cy="769441"/>
          </a:xfrm>
        </p:spPr>
        <p:txBody>
          <a:bodyPr anchor="t"/>
          <a:lstStyle/>
          <a:p>
            <a:pPr algn="ctr"/>
            <a:r>
              <a:rPr lang="ru-RU" altLang="ru-RU" sz="18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Traditional Arabic" pitchFamily="18" charset="-78"/>
              </a:rPr>
              <a:t>Квоты для распределения социальных сертификатов между обучающимися                     5-9 классов ОО Самарской области:</a:t>
            </a:r>
            <a:r>
              <a:rPr lang="ru-RU" altLang="ru-RU" sz="2100" b="1" dirty="0">
                <a:solidFill>
                  <a:srgbClr val="3333CC"/>
                </a:solidFill>
                <a:latin typeface="Calibri" pitchFamily="34" charset="0"/>
              </a:rPr>
              <a:t/>
            </a:r>
            <a:br>
              <a:rPr lang="ru-RU" altLang="ru-RU" sz="2100" b="1" dirty="0">
                <a:solidFill>
                  <a:srgbClr val="3333CC"/>
                </a:solidFill>
                <a:latin typeface="Calibri" pitchFamily="34" charset="0"/>
              </a:rPr>
            </a:br>
            <a:endParaRPr lang="ru-RU" altLang="ru-RU" sz="1400" i="1" dirty="0">
              <a:solidFill>
                <a:srgbClr val="3333CC"/>
              </a:solidFill>
              <a:latin typeface="Calibri" pitchFamily="34" charset="0"/>
            </a:endParaRPr>
          </a:p>
        </p:txBody>
      </p:sp>
      <p:sp>
        <p:nvSpPr>
          <p:cNvPr id="4099" name="Прямоугольник 1"/>
          <p:cNvSpPr>
            <a:spLocks noChangeArrowheads="1"/>
          </p:cNvSpPr>
          <p:nvPr/>
        </p:nvSpPr>
        <p:spPr bwMode="auto">
          <a:xfrm>
            <a:off x="342900" y="1771650"/>
            <a:ext cx="8273654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just"/>
            <a:r>
              <a:rPr lang="ru-RU" sz="1500">
                <a:latin typeface="Calibri" pitchFamily="34" charset="0"/>
              </a:rPr>
              <a:t>	</a:t>
            </a:r>
          </a:p>
          <a:p>
            <a:pPr algn="just"/>
            <a:r>
              <a:rPr lang="ru-RU" sz="1500">
                <a:latin typeface="Calibri" pitchFamily="34" charset="0"/>
              </a:rPr>
              <a:t>	</a:t>
            </a:r>
          </a:p>
          <a:p>
            <a:pPr algn="just"/>
            <a:r>
              <a:rPr lang="ru-RU" sz="1500">
                <a:latin typeface="Calibri" pitchFamily="34" charset="0"/>
              </a:rPr>
              <a:t>	</a:t>
            </a:r>
          </a:p>
          <a:p>
            <a:pPr algn="just"/>
            <a:r>
              <a:rPr lang="ru-RU" sz="1500">
                <a:latin typeface="Calibri" pitchFamily="34" charset="0"/>
              </a:rPr>
              <a:t>	</a:t>
            </a:r>
          </a:p>
          <a:p>
            <a:r>
              <a:rPr lang="ru-RU" sz="1500">
                <a:latin typeface="Calibri" pitchFamily="34" charset="0"/>
              </a:rPr>
              <a:t>	</a:t>
            </a:r>
          </a:p>
          <a:p>
            <a:r>
              <a:rPr lang="ru-RU">
                <a:latin typeface="Calibri" pitchFamily="34" charset="0"/>
              </a:rPr>
              <a:t>____________________________________________________________________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377092"/>
              </p:ext>
            </p:extLst>
          </p:nvPr>
        </p:nvGraphicFramePr>
        <p:xfrm>
          <a:off x="222051" y="1600200"/>
          <a:ext cx="8693349" cy="3472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81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506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305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173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1623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Муниципальные образования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Кол-во </a:t>
                      </a:r>
                      <a:r>
                        <a:rPr lang="ru-RU" sz="1100" b="1" baseline="0" dirty="0" err="1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сертифи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-</a:t>
                      </a:r>
                    </a:p>
                    <a:p>
                      <a:pPr algn="ctr"/>
                      <a:r>
                        <a:rPr lang="ru-RU" sz="1100" b="1" baseline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катов</a:t>
                      </a:r>
                      <a:endParaRPr lang="ru-RU" sz="1100" b="1" dirty="0">
                        <a:solidFill>
                          <a:schemeClr val="tx1"/>
                        </a:solidFill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 Муниципальные образования</a:t>
                      </a:r>
                    </a:p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Кол-во </a:t>
                      </a:r>
                      <a:r>
                        <a:rPr lang="ru-RU" sz="1100" b="1" baseline="0" dirty="0" err="1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сертифи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-катов</a:t>
                      </a:r>
                      <a:endParaRPr lang="ru-RU" sz="1100" b="1" dirty="0">
                        <a:solidFill>
                          <a:schemeClr val="tx1"/>
                        </a:solidFill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Муниципальные образования</a:t>
                      </a:r>
                    </a:p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Кол-во 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 </a:t>
                      </a:r>
                      <a:r>
                        <a:rPr lang="ru-RU" sz="1100" b="1" baseline="0" dirty="0" err="1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сертифи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-</a:t>
                      </a:r>
                    </a:p>
                    <a:p>
                      <a:pPr algn="ctr"/>
                      <a:r>
                        <a:rPr lang="ru-RU" sz="1100" b="1" baseline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катов</a:t>
                      </a:r>
                      <a:endParaRPr lang="ru-RU" sz="1100" b="1" dirty="0">
                        <a:solidFill>
                          <a:schemeClr val="tx1"/>
                        </a:solidFill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Муниципальные образования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Кол-во 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 </a:t>
                      </a:r>
                      <a:r>
                        <a:rPr lang="ru-RU" sz="1100" b="1" baseline="0" dirty="0" err="1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сертифи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baseline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катов</a:t>
                      </a:r>
                      <a:endParaRPr lang="ru-RU" sz="1100" b="1" dirty="0">
                        <a:solidFill>
                          <a:schemeClr val="tx1"/>
                        </a:solidFill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Кинель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155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М.р.Исаклинский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27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М.р.Ставропольский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151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М.р.Пестравский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33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М.р.Кинельский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62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М.р.Камышлин-ский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24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М.р.Нефтегорский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64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М.р.Приволжский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51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ru-RU" sz="1100" dirty="0">
                          <a:cs typeface="Traditional Arabic" pitchFamily="18" charset="-78"/>
                        </a:rPr>
                        <a:t>Отрадный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111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М.р.Клявлинский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26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М.р.Алексеевский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19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М.р.Хворостянский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28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М.р.Кинель</a:t>
                      </a:r>
                      <a:r>
                        <a:rPr lang="ru-RU" sz="1100" dirty="0">
                          <a:cs typeface="Traditional Arabic" pitchFamily="18" charset="-78"/>
                        </a:rPr>
                        <a:t>-Черкасский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104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М.р.Краснояр-ский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137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М.р.Борский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44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cs typeface="Traditional Arabic" pitchFamily="18" charset="-78"/>
                        </a:rPr>
                        <a:t>Сызрань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375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М.р.Богатовский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31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М.р.Кошкинскин-ский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46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cs typeface="Traditional Arabic" pitchFamily="18" charset="-78"/>
                        </a:rPr>
                        <a:t>Чапаевск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163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cs typeface="Traditional Arabic" pitchFamily="18" charset="-78"/>
                        </a:rPr>
                        <a:t>Октябрьск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55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Г.Похвистнево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59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М.р.Елховский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17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М.р.Безенчукский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81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М.р.Сызранский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53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М.р.Похвистнев-ский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56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cs typeface="Traditional Arabic" pitchFamily="18" charset="-78"/>
                        </a:rPr>
                        <a:t>Жигулевск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139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М.р.Красноармей-ский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36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cs typeface="Traditional Arabic" pitchFamily="18" charset="-78"/>
                        </a:rPr>
                        <a:t>М.р.Шигонский</a:t>
                      </a:r>
                      <a:endParaRPr lang="ru-RU" sz="1100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cs typeface="Traditional Arabic" pitchFamily="18" charset="-78"/>
                        </a:rPr>
                        <a:t>37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5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54" y="191471"/>
            <a:ext cx="491299" cy="425990"/>
          </a:xfrm>
          <a:prstGeom prst="rect">
            <a:avLst/>
          </a:prstGeom>
        </p:spPr>
      </p:pic>
      <p:sp>
        <p:nvSpPr>
          <p:cNvPr id="6" name="object 5"/>
          <p:cNvSpPr txBox="1">
            <a:spLocks/>
          </p:cNvSpPr>
          <p:nvPr/>
        </p:nvSpPr>
        <p:spPr>
          <a:xfrm>
            <a:off x="989806" y="231714"/>
            <a:ext cx="1747351" cy="422924"/>
          </a:xfrm>
          <a:prstGeom prst="rect">
            <a:avLst/>
          </a:prstGeom>
        </p:spPr>
        <p:txBody>
          <a:bodyPr vert="horz" wrap="square" lIns="0" tIns="57646" rIns="0" bIns="0" rtlCol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9939" marR="3976">
              <a:lnSpc>
                <a:spcPct val="78900"/>
              </a:lnSpc>
              <a:spcBef>
                <a:spcPts val="454"/>
              </a:spcBef>
            </a:pPr>
            <a:r>
              <a:rPr lang="ru-RU" sz="1500" spc="-8" dirty="0"/>
              <a:t>Правительство </a:t>
            </a:r>
            <a:r>
              <a:rPr lang="ru-RU" sz="1500" spc="-59" dirty="0"/>
              <a:t>Самарской</a:t>
            </a:r>
            <a:r>
              <a:rPr lang="ru-RU" sz="1500" spc="-82" dirty="0"/>
              <a:t> </a:t>
            </a:r>
            <a:r>
              <a:rPr lang="ru-RU" sz="1500" spc="-51" dirty="0"/>
              <a:t>области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160496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Прямоугольник 1"/>
          <p:cNvSpPr>
            <a:spLocks noChangeArrowheads="1"/>
          </p:cNvSpPr>
          <p:nvPr/>
        </p:nvSpPr>
        <p:spPr bwMode="auto">
          <a:xfrm>
            <a:off x="342900" y="1771650"/>
            <a:ext cx="8273654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just"/>
            <a:r>
              <a:rPr lang="ru-RU" sz="1500">
                <a:latin typeface="Calibri" pitchFamily="34" charset="0"/>
              </a:rPr>
              <a:t>	</a:t>
            </a:r>
          </a:p>
          <a:p>
            <a:pPr algn="just"/>
            <a:r>
              <a:rPr lang="ru-RU" sz="1500">
                <a:latin typeface="Calibri" pitchFamily="34" charset="0"/>
              </a:rPr>
              <a:t>	</a:t>
            </a:r>
          </a:p>
          <a:p>
            <a:pPr algn="just"/>
            <a:r>
              <a:rPr lang="ru-RU" sz="1500">
                <a:latin typeface="Calibri" pitchFamily="34" charset="0"/>
              </a:rPr>
              <a:t>	</a:t>
            </a:r>
          </a:p>
          <a:p>
            <a:pPr algn="just"/>
            <a:r>
              <a:rPr lang="ru-RU" sz="1500">
                <a:latin typeface="Calibri" pitchFamily="34" charset="0"/>
              </a:rPr>
              <a:t>	</a:t>
            </a:r>
          </a:p>
          <a:p>
            <a:r>
              <a:rPr lang="ru-RU" sz="1500">
                <a:latin typeface="Calibri" pitchFamily="34" charset="0"/>
              </a:rPr>
              <a:t>	</a:t>
            </a:r>
          </a:p>
          <a:p>
            <a:r>
              <a:rPr lang="ru-RU">
                <a:latin typeface="Calibri" pitchFamily="34" charset="0"/>
              </a:rPr>
              <a:t>____________________________________________________________________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013507"/>
              </p:ext>
            </p:extLst>
          </p:nvPr>
        </p:nvGraphicFramePr>
        <p:xfrm>
          <a:off x="222648" y="1771650"/>
          <a:ext cx="8616552" cy="2600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9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807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Муниципальные</a:t>
                      </a:r>
                    </a:p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 образования</a:t>
                      </a: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Кол-во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сертификатов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Муниципальные образования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Кол-во 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  <a:latin typeface="Trebuchet MS" pitchFamily="34" charset="0"/>
                        </a:rPr>
                        <a:t>сертификатов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rebuchet MS" pitchFamily="34" charset="0"/>
                      </a:endParaRP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rebuchet MS" pitchFamily="34" charset="0"/>
                        </a:rPr>
                        <a:t>М.р.Сергиевский</a:t>
                      </a:r>
                      <a:endParaRPr lang="ru-RU" sz="1100" dirty="0">
                        <a:latin typeface="Trebuchet MS" pitchFamily="34" charset="0"/>
                      </a:endParaRP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rebuchet MS" pitchFamily="34" charset="0"/>
                        </a:rPr>
                        <a:t>105</a:t>
                      </a: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rebuchet MS" pitchFamily="34" charset="0"/>
                        </a:rPr>
                        <a:t>Самара</a:t>
                      </a: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rebuchet MS" pitchFamily="34" charset="0"/>
                        </a:rPr>
                        <a:t>2683</a:t>
                      </a: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rebuchet MS" pitchFamily="34" charset="0"/>
                        </a:rPr>
                        <a:t>М.р.Челно-Вершинский</a:t>
                      </a:r>
                      <a:endParaRPr lang="ru-RU" sz="1100" dirty="0">
                        <a:latin typeface="Trebuchet MS" pitchFamily="34" charset="0"/>
                      </a:endParaRP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rebuchet MS" pitchFamily="34" charset="0"/>
                        </a:rPr>
                        <a:t>27</a:t>
                      </a: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rebuchet MS" pitchFamily="34" charset="0"/>
                        </a:rPr>
                        <a:t>Тольятти </a:t>
                      </a: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rebuchet MS" pitchFamily="34" charset="0"/>
                        </a:rPr>
                        <a:t>1605</a:t>
                      </a: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rebuchet MS" pitchFamily="34" charset="0"/>
                        </a:rPr>
                        <a:t>М.р.Шенталинский</a:t>
                      </a:r>
                      <a:endParaRPr lang="ru-RU" sz="1100" dirty="0">
                        <a:latin typeface="Trebuchet MS" pitchFamily="34" charset="0"/>
                      </a:endParaRP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rebuchet MS" pitchFamily="34" charset="0"/>
                        </a:rPr>
                        <a:t>28</a:t>
                      </a: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rebuchet MS" pitchFamily="34" charset="0"/>
                        </a:rPr>
                        <a:t>М.р.Волжский</a:t>
                      </a:r>
                      <a:endParaRPr lang="ru-RU" sz="1100" dirty="0">
                        <a:latin typeface="Trebuchet MS" pitchFamily="34" charset="0"/>
                      </a:endParaRP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rebuchet MS" pitchFamily="34" charset="0"/>
                        </a:rPr>
                        <a:t>317</a:t>
                      </a: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rebuchet MS" pitchFamily="34" charset="0"/>
                        </a:rPr>
                        <a:t>Новокуйбышевск</a:t>
                      </a: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rebuchet MS" pitchFamily="34" charset="0"/>
                        </a:rPr>
                        <a:t>222</a:t>
                      </a: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rebuchet MS" pitchFamily="34" charset="0"/>
                        </a:rPr>
                        <a:t>М.р.Большеглушицкий</a:t>
                      </a:r>
                      <a:endParaRPr lang="ru-RU" sz="1100" dirty="0">
                        <a:latin typeface="Trebuchet MS" pitchFamily="34" charset="0"/>
                      </a:endParaRP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rebuchet MS" pitchFamily="34" charset="0"/>
                        </a:rPr>
                        <a:t>38</a:t>
                      </a: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rebuchet MS" pitchFamily="34" charset="0"/>
                        </a:rPr>
                        <a:t>М.р.Большечерниговский</a:t>
                      </a:r>
                      <a:endParaRPr lang="ru-RU" sz="1100" dirty="0">
                        <a:latin typeface="Trebuchet MS" pitchFamily="34" charset="0"/>
                      </a:endParaRP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rebuchet MS" pitchFamily="34" charset="0"/>
                        </a:rPr>
                        <a:t>41</a:t>
                      </a: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rebuchet MS" pitchFamily="34" charset="0"/>
                      </a:endParaRP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rebuchet MS" pitchFamily="34" charset="0"/>
                      </a:endParaRPr>
                    </a:p>
                  </a:txBody>
                  <a:tcPr marL="68575" marR="68575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342900" y="895350"/>
            <a:ext cx="8349853" cy="76944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algn="ctr"/>
            <a:r>
              <a:rPr lang="ru-RU" altLang="ru-RU" sz="1800" b="1" dirty="0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Traditional Arabic" pitchFamily="18" charset="-78"/>
              </a:rPr>
              <a:t>Квоты для распределения социальных сертификатов между обучающимися                     5-9 классов ОО Самарской области:</a:t>
            </a:r>
            <a:r>
              <a:rPr lang="ru-RU" altLang="ru-RU" sz="2100" b="1" dirty="0">
                <a:solidFill>
                  <a:srgbClr val="3333CC"/>
                </a:solidFill>
                <a:latin typeface="Calibri" pitchFamily="34" charset="0"/>
              </a:rPr>
              <a:t/>
            </a:r>
            <a:br>
              <a:rPr lang="ru-RU" altLang="ru-RU" sz="2100" b="1" dirty="0">
                <a:solidFill>
                  <a:srgbClr val="3333CC"/>
                </a:solidFill>
                <a:latin typeface="Calibri" pitchFamily="34" charset="0"/>
              </a:rPr>
            </a:br>
            <a:endParaRPr lang="ru-RU" altLang="ru-RU" sz="1400" i="1" dirty="0">
              <a:solidFill>
                <a:srgbClr val="3333CC"/>
              </a:solidFill>
              <a:latin typeface="Calibri" pitchFamily="34" charset="0"/>
            </a:endParaRPr>
          </a:p>
        </p:txBody>
      </p:sp>
      <p:pic>
        <p:nvPicPr>
          <p:cNvPr id="7" name="object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54" y="191471"/>
            <a:ext cx="491299" cy="425990"/>
          </a:xfrm>
          <a:prstGeom prst="rect">
            <a:avLst/>
          </a:prstGeom>
        </p:spPr>
      </p:pic>
      <p:sp>
        <p:nvSpPr>
          <p:cNvPr id="8" name="object 5"/>
          <p:cNvSpPr txBox="1">
            <a:spLocks/>
          </p:cNvSpPr>
          <p:nvPr/>
        </p:nvSpPr>
        <p:spPr>
          <a:xfrm>
            <a:off x="989806" y="231714"/>
            <a:ext cx="1747351" cy="422924"/>
          </a:xfrm>
          <a:prstGeom prst="rect">
            <a:avLst/>
          </a:prstGeom>
        </p:spPr>
        <p:txBody>
          <a:bodyPr vert="horz" wrap="square" lIns="0" tIns="57646" rIns="0" bIns="0" rtlCol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9939" marR="3976">
              <a:lnSpc>
                <a:spcPct val="78900"/>
              </a:lnSpc>
              <a:spcBef>
                <a:spcPts val="454"/>
              </a:spcBef>
            </a:pPr>
            <a:r>
              <a:rPr lang="ru-RU" sz="1500" spc="-8" dirty="0"/>
              <a:t>Правительство </a:t>
            </a:r>
            <a:r>
              <a:rPr lang="ru-RU" sz="1500" spc="-59" dirty="0"/>
              <a:t>Самарской</a:t>
            </a:r>
            <a:r>
              <a:rPr lang="ru-RU" sz="1500" spc="-82" dirty="0"/>
              <a:t> </a:t>
            </a:r>
            <a:r>
              <a:rPr lang="ru-RU" sz="1500" spc="-51" dirty="0"/>
              <a:t>области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173892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39"/>
            <a:ext cx="9142805" cy="514156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617" y="185895"/>
            <a:ext cx="491299" cy="42599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98667" y="226147"/>
            <a:ext cx="1747351" cy="422924"/>
          </a:xfrm>
          <a:prstGeom prst="rect">
            <a:avLst/>
          </a:prstGeom>
        </p:spPr>
        <p:txBody>
          <a:bodyPr vert="horz" wrap="square" lIns="0" tIns="57646" rIns="0" bIns="0" rtlCol="0">
            <a:spAutoFit/>
          </a:bodyPr>
          <a:lstStyle/>
          <a:p>
            <a:pPr marL="9939" marR="3976">
              <a:lnSpc>
                <a:spcPct val="78900"/>
              </a:lnSpc>
              <a:spcBef>
                <a:spcPts val="454"/>
              </a:spcBef>
            </a:pPr>
            <a:r>
              <a:rPr sz="1500" spc="-8" dirty="0"/>
              <a:t>Правительство </a:t>
            </a:r>
            <a:r>
              <a:rPr sz="1500" spc="-59" dirty="0"/>
              <a:t>Самарской</a:t>
            </a:r>
            <a:r>
              <a:rPr sz="1500" spc="-82" dirty="0"/>
              <a:t> </a:t>
            </a:r>
            <a:r>
              <a:rPr sz="1500" spc="-51" dirty="0"/>
              <a:t>области</a:t>
            </a:r>
            <a:endParaRPr sz="1500"/>
          </a:p>
        </p:txBody>
      </p:sp>
      <p:sp>
        <p:nvSpPr>
          <p:cNvPr id="8" name="Прямоугольник 7"/>
          <p:cNvSpPr/>
          <p:nvPr/>
        </p:nvSpPr>
        <p:spPr>
          <a:xfrm>
            <a:off x="228600" y="1047751"/>
            <a:ext cx="83820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Calibri" pitchFamily="34" charset="0"/>
              </a:rPr>
              <a:t>	</a:t>
            </a:r>
            <a:r>
              <a:rPr lang="ru-RU" altLang="ru-RU" b="1" dirty="0">
                <a:solidFill>
                  <a:schemeClr val="tx1"/>
                </a:solidFill>
                <a:latin typeface="Trebuchet MS" pitchFamily="34" charset="0"/>
              </a:rPr>
              <a:t> </a:t>
            </a:r>
            <a:r>
              <a:rPr lang="ru-RU" altLang="ru-RU" b="1" dirty="0">
                <a:solidFill>
                  <a:schemeClr val="accent3">
                    <a:lumMod val="50000"/>
                  </a:schemeClr>
                </a:solidFill>
                <a:latin typeface="Trebuchet MS" pitchFamily="34" charset="0"/>
              </a:rPr>
              <a:t>Задачи для территориальных управлений/</a:t>
            </a:r>
          </a:p>
          <a:p>
            <a:pPr algn="just"/>
            <a:r>
              <a:rPr lang="ru-RU" altLang="ru-RU" b="1" dirty="0">
                <a:solidFill>
                  <a:schemeClr val="accent3">
                    <a:lumMod val="50000"/>
                  </a:schemeClr>
                </a:solidFill>
                <a:latin typeface="Trebuchet MS" pitchFamily="34" charset="0"/>
              </a:rPr>
              <a:t>                                   Департаментов образования:</a:t>
            </a:r>
          </a:p>
          <a:p>
            <a:pPr algn="just"/>
            <a:endParaRPr lang="ru-RU" altLang="ru-RU" b="1" dirty="0">
              <a:solidFill>
                <a:schemeClr val="tx1"/>
              </a:solidFill>
              <a:latin typeface="Trebuchet MS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b="1" dirty="0">
                <a:solidFill>
                  <a:schemeClr val="tx1"/>
                </a:solidFill>
                <a:latin typeface="Trebuchet MS" pitchFamily="34" charset="0"/>
              </a:rPr>
              <a:t>ознакомить ОО с проектом и механизмом его реализации;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altLang="ru-RU" b="1" dirty="0">
              <a:solidFill>
                <a:schemeClr val="tx1"/>
              </a:solidFill>
              <a:latin typeface="Trebuchet MS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b="1" dirty="0">
                <a:solidFill>
                  <a:schemeClr val="tx1"/>
                </a:solidFill>
                <a:latin typeface="Trebuchet MS" pitchFamily="34" charset="0"/>
              </a:rPr>
              <a:t>направить в ОО программы туристических маршрутов согласно квоте для набора обучающихся;</a:t>
            </a:r>
          </a:p>
          <a:p>
            <a:pPr algn="just"/>
            <a:r>
              <a:rPr lang="ru-RU" altLang="ru-RU" b="1" dirty="0">
                <a:solidFill>
                  <a:schemeClr val="tx1"/>
                </a:solidFill>
                <a:latin typeface="Trebuchet MS" pitchFamily="34" charset="0"/>
              </a:rPr>
              <a:t>           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b="1" dirty="0">
                <a:solidFill>
                  <a:schemeClr val="tx1"/>
                </a:solidFill>
                <a:latin typeface="Trebuchet MS" pitchFamily="34" charset="0"/>
              </a:rPr>
              <a:t>обеспечить взаимодействие ОО с министерством туризма в ходе реализации проекта;</a:t>
            </a:r>
          </a:p>
          <a:p>
            <a:pPr algn="just"/>
            <a:r>
              <a:rPr lang="ru-RU" altLang="ru-RU" b="1" dirty="0">
                <a:solidFill>
                  <a:schemeClr val="tx1"/>
                </a:solidFill>
                <a:latin typeface="Trebuchet MS" pitchFamily="34" charset="0"/>
              </a:rPr>
              <a:t>          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b="1" dirty="0">
                <a:solidFill>
                  <a:schemeClr val="tx1"/>
                </a:solidFill>
                <a:latin typeface="Trebuchet MS" pitchFamily="34" charset="0"/>
              </a:rPr>
              <a:t>проконтролировать формирование в ОО групп обучающихся для путешествий  согласно квотам.          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Trebuchet MS" pitchFamily="34" charset="0"/>
              </a:rPr>
              <a:t>                </a:t>
            </a:r>
            <a:endParaRPr lang="ru-RU" sz="1400" b="1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7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"/>
            <a:ext cx="9142805" cy="514156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875" y="116098"/>
            <a:ext cx="491299" cy="42599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98667" y="226147"/>
            <a:ext cx="3878133" cy="240567"/>
          </a:xfrm>
          <a:prstGeom prst="rect">
            <a:avLst/>
          </a:prstGeom>
        </p:spPr>
        <p:txBody>
          <a:bodyPr vert="horz" wrap="square" lIns="0" tIns="57646" rIns="0" bIns="0" rtlCol="0">
            <a:spAutoFit/>
          </a:bodyPr>
          <a:lstStyle/>
          <a:p>
            <a:pPr marL="9939" marR="3976">
              <a:lnSpc>
                <a:spcPct val="78900"/>
              </a:lnSpc>
              <a:spcBef>
                <a:spcPts val="454"/>
              </a:spcBef>
            </a:pPr>
            <a:r>
              <a:rPr sz="1500" spc="-8" dirty="0"/>
              <a:t>Правительство </a:t>
            </a:r>
            <a:r>
              <a:rPr sz="1500" spc="-59" dirty="0"/>
              <a:t>Самарской</a:t>
            </a:r>
            <a:r>
              <a:rPr sz="1500" spc="-82" dirty="0"/>
              <a:t> </a:t>
            </a:r>
            <a:r>
              <a:rPr sz="1500" spc="-51" dirty="0"/>
              <a:t>области</a:t>
            </a:r>
            <a:endParaRPr sz="15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81000" y="753448"/>
            <a:ext cx="819184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b="1" dirty="0">
                <a:solidFill>
                  <a:schemeClr val="accent3">
                    <a:lumMod val="75000"/>
                  </a:schemeClr>
                </a:solidFill>
                <a:latin typeface="Trebuchet MS" pitchFamily="34" charset="0"/>
              </a:rPr>
              <a:t>Задачи для общеобразовательных организаций:</a:t>
            </a:r>
          </a:p>
          <a:p>
            <a:pPr algn="just"/>
            <a:endParaRPr lang="ru-RU" sz="1400" b="1" dirty="0">
              <a:solidFill>
                <a:schemeClr val="accent3">
                  <a:lumMod val="75000"/>
                </a:schemeClr>
              </a:solidFill>
              <a:latin typeface="Trebuchet MS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600" b="1" dirty="0">
                <a:latin typeface="Trebuchet MS" pitchFamily="34" charset="0"/>
              </a:rPr>
              <a:t>ознакомить целевую группу обучающихся и их родителей с механизмом получения социального сертификата на путешествия и предлагаемыми туристическими маршрутами;</a:t>
            </a:r>
          </a:p>
          <a:p>
            <a:pPr algn="just"/>
            <a:endParaRPr lang="ru-RU" sz="800" b="1" dirty="0">
              <a:latin typeface="Trebuchet MS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600" b="1" dirty="0">
                <a:latin typeface="Trebuchet MS" pitchFamily="34" charset="0"/>
              </a:rPr>
              <a:t>сформировать в соответствии с квотами и желаниями организованные группы обучающихся ОО и распределить их по предлагаемым туристическим маршрутам;</a:t>
            </a:r>
          </a:p>
          <a:p>
            <a:pPr algn="just"/>
            <a:endParaRPr lang="ru-RU" sz="800" b="1" dirty="0">
              <a:latin typeface="Trebuchet MS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600" b="1" dirty="0">
                <a:latin typeface="Trebuchet MS" pitchFamily="34" charset="0"/>
              </a:rPr>
              <a:t>определить педагогов, сопровождающих обучающихся во время путешествия, возложив на них ответственность за жизнь и здоровье детей;</a:t>
            </a:r>
          </a:p>
          <a:p>
            <a:pPr algn="just"/>
            <a:endParaRPr lang="ru-RU" sz="800" b="1" dirty="0">
              <a:latin typeface="Trebuchet MS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600" b="1" dirty="0">
                <a:latin typeface="Trebuchet MS" pitchFamily="34" charset="0"/>
              </a:rPr>
              <a:t>провести родительские собрания с приглашением туроператора </a:t>
            </a:r>
            <a:r>
              <a:rPr lang="ru-RU" sz="1600" b="1" i="1" dirty="0">
                <a:latin typeface="Trebuchet MS" pitchFamily="34" charset="0"/>
              </a:rPr>
              <a:t>(родители подписывают договор с туроператором и передают ему сертификат);</a:t>
            </a:r>
          </a:p>
          <a:p>
            <a:pPr algn="just"/>
            <a:endParaRPr lang="ru-RU" sz="800" b="1" dirty="0">
              <a:latin typeface="Trebuchet MS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600" b="1" dirty="0">
                <a:latin typeface="Trebuchet MS" pitchFamily="34" charset="0"/>
              </a:rPr>
              <a:t>организовать доставку обучающихся от места проживания к месту начала маршрута и обратно.</a:t>
            </a:r>
            <a:endParaRPr lang="ru-RU" sz="1600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48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</TotalTime>
  <Words>576</Words>
  <Application>Microsoft Office PowerPoint</Application>
  <PresentationFormat>Экран (16:9)</PresentationFormat>
  <Paragraphs>234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Trebuchet MS</vt:lpstr>
      <vt:lpstr>Calibri</vt:lpstr>
      <vt:lpstr>Wingdings</vt:lpstr>
      <vt:lpstr>Traditional Arabic</vt:lpstr>
      <vt:lpstr>Times New Roman</vt:lpstr>
      <vt:lpstr>Office Theme</vt:lpstr>
      <vt:lpstr>Правительство Самарской области</vt:lpstr>
      <vt:lpstr>Региональный проект «ПОВЫШЕНИЕ ДОСТУПНОСТИ ТУРИСТИЧЕСКИХ ПРОДУКТОВ (Самарская область)»</vt:lpstr>
      <vt:lpstr>Правительство Самарской области Социальный сертификат даёт право:</vt:lpstr>
      <vt:lpstr>Получатели социальных – Учащиеся 5 - 9 классов сертификатов</vt:lpstr>
      <vt:lpstr>Правительство Самарской области</vt:lpstr>
      <vt:lpstr>Правительство Самарской области</vt:lpstr>
      <vt:lpstr>Правительство Самарской области</vt:lpstr>
      <vt:lpstr>Правительство Самарской области</vt:lpstr>
      <vt:lpstr>Квоты для распределения социальных сертификатов между обучающимися                     5-9 классов ОО Самарской области: </vt:lpstr>
      <vt:lpstr>Презентация PowerPoint</vt:lpstr>
      <vt:lpstr>Правительство Самарской области</vt:lpstr>
      <vt:lpstr>Правительство Самарской области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Прокопенко</dc:title>
  <dc:creator>Лапшова Татьяна Евгеньевна</dc:creator>
  <cp:lastModifiedBy>МОиН СО</cp:lastModifiedBy>
  <cp:revision>20</cp:revision>
  <dcterms:created xsi:type="dcterms:W3CDTF">2022-07-28T16:19:28Z</dcterms:created>
  <dcterms:modified xsi:type="dcterms:W3CDTF">2022-08-19T07:44:47Z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2022-08-18T00:00:00Z</vt:filetime>
  </property>
  <property fmtid="{D5CDD505-2E9C-101B-9397-08002B2CF9AE}" pid="3" name="Creator">
    <vt:lpwstr>Adobe Illustrator 24.0 (Windows)</vt:lpwstr>
  </property>
  <property fmtid="{D5CDD505-2E9C-101B-9397-08002B2CF9AE}" pid="4" name="LastSaved">
    <vt:filetime>2022-07-28T00:00:00Z</vt:filetime>
  </property>
</Properties>
</file>