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304" r:id="rId2"/>
    <p:sldId id="258" r:id="rId3"/>
    <p:sldId id="259" r:id="rId4"/>
    <p:sldId id="321" r:id="rId5"/>
    <p:sldId id="308" r:id="rId6"/>
    <p:sldId id="329" r:id="rId7"/>
    <p:sldId id="323" r:id="rId8"/>
    <p:sldId id="309" r:id="rId9"/>
    <p:sldId id="333" r:id="rId10"/>
    <p:sldId id="303" r:id="rId11"/>
    <p:sldId id="336" r:id="rId12"/>
    <p:sldId id="338" r:id="rId13"/>
    <p:sldId id="340" r:id="rId14"/>
    <p:sldId id="334" r:id="rId15"/>
    <p:sldId id="341" r:id="rId16"/>
    <p:sldId id="313" r:id="rId17"/>
    <p:sldId id="290" r:id="rId18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E9EDF4"/>
    <a:srgbClr val="FFB3B3"/>
    <a:srgbClr val="FA8E8E"/>
    <a:srgbClr val="C45644"/>
    <a:srgbClr val="471209"/>
    <a:srgbClr val="7B1E0F"/>
    <a:srgbClr val="DAA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090" autoAdjust="0"/>
  </p:normalViewPr>
  <p:slideViewPr>
    <p:cSldViewPr>
      <p:cViewPr varScale="1">
        <p:scale>
          <a:sx n="81" d="100"/>
          <a:sy n="81" d="100"/>
        </p:scale>
        <p:origin x="31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Самарская область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Задание 1.1</c:v>
                </c:pt>
                <c:pt idx="1">
                  <c:v>Задание 1.2</c:v>
                </c:pt>
                <c:pt idx="2">
                  <c:v>Задание 2</c:v>
                </c:pt>
                <c:pt idx="3">
                  <c:v>Задание 3.1</c:v>
                </c:pt>
                <c:pt idx="4">
                  <c:v>Задание 3.2</c:v>
                </c:pt>
                <c:pt idx="5">
                  <c:v>Задание 4</c:v>
                </c:pt>
                <c:pt idx="6">
                  <c:v>Задание 5</c:v>
                </c:pt>
                <c:pt idx="7">
                  <c:v>Задание 6.1</c:v>
                </c:pt>
                <c:pt idx="8">
                  <c:v>Задание 6.2</c:v>
                </c:pt>
                <c:pt idx="9">
                  <c:v>Задание 7</c:v>
                </c:pt>
                <c:pt idx="10">
                  <c:v>Задание 8</c:v>
                </c:pt>
                <c:pt idx="11">
                  <c:v>Задание 9</c:v>
                </c:pt>
                <c:pt idx="12">
                  <c:v>Задание 10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25</c:v>
                </c:pt>
                <c:pt idx="1">
                  <c:v>36</c:v>
                </c:pt>
                <c:pt idx="2">
                  <c:v>18</c:v>
                </c:pt>
                <c:pt idx="3">
                  <c:v>75</c:v>
                </c:pt>
                <c:pt idx="4">
                  <c:v>77</c:v>
                </c:pt>
                <c:pt idx="5">
                  <c:v>79</c:v>
                </c:pt>
                <c:pt idx="6">
                  <c:v>77</c:v>
                </c:pt>
                <c:pt idx="7">
                  <c:v>59</c:v>
                </c:pt>
                <c:pt idx="8">
                  <c:v>40</c:v>
                </c:pt>
                <c:pt idx="9">
                  <c:v>57</c:v>
                </c:pt>
                <c:pt idx="10">
                  <c:v>54</c:v>
                </c:pt>
                <c:pt idx="11">
                  <c:v>76</c:v>
                </c:pt>
                <c:pt idx="12">
                  <c:v>52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ГБОУ СОШ с. Виловатое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Задание 1.1</c:v>
                </c:pt>
                <c:pt idx="1">
                  <c:v>Задание 1.2</c:v>
                </c:pt>
                <c:pt idx="2">
                  <c:v>Задание 2</c:v>
                </c:pt>
                <c:pt idx="3">
                  <c:v>Задание 3.1</c:v>
                </c:pt>
                <c:pt idx="4">
                  <c:v>Задание 3.2</c:v>
                </c:pt>
                <c:pt idx="5">
                  <c:v>Задание 4</c:v>
                </c:pt>
                <c:pt idx="6">
                  <c:v>Задание 5</c:v>
                </c:pt>
                <c:pt idx="7">
                  <c:v>Задание 6.1</c:v>
                </c:pt>
                <c:pt idx="8">
                  <c:v>Задание 6.2</c:v>
                </c:pt>
                <c:pt idx="9">
                  <c:v>Задание 7</c:v>
                </c:pt>
                <c:pt idx="10">
                  <c:v>Задание 8</c:v>
                </c:pt>
                <c:pt idx="11">
                  <c:v>Задание 9</c:v>
                </c:pt>
                <c:pt idx="12">
                  <c:v>Задание 10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29</c:v>
                </c:pt>
                <c:pt idx="1">
                  <c:v>14</c:v>
                </c:pt>
                <c:pt idx="2">
                  <c:v>14</c:v>
                </c:pt>
                <c:pt idx="3">
                  <c:v>86</c:v>
                </c:pt>
                <c:pt idx="4">
                  <c:v>93</c:v>
                </c:pt>
                <c:pt idx="5">
                  <c:v>86</c:v>
                </c:pt>
                <c:pt idx="6">
                  <c:v>86</c:v>
                </c:pt>
                <c:pt idx="7">
                  <c:v>71</c:v>
                </c:pt>
                <c:pt idx="8">
                  <c:v>57</c:v>
                </c:pt>
                <c:pt idx="9">
                  <c:v>64</c:v>
                </c:pt>
                <c:pt idx="10">
                  <c:v>64</c:v>
                </c:pt>
                <c:pt idx="11">
                  <c:v>86</c:v>
                </c:pt>
                <c:pt idx="12">
                  <c:v>79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ГБОУ ООШ с. Андреевка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Задание 1.1</c:v>
                </c:pt>
                <c:pt idx="1">
                  <c:v>Задание 1.2</c:v>
                </c:pt>
                <c:pt idx="2">
                  <c:v>Задание 2</c:v>
                </c:pt>
                <c:pt idx="3">
                  <c:v>Задание 3.1</c:v>
                </c:pt>
                <c:pt idx="4">
                  <c:v>Задание 3.2</c:v>
                </c:pt>
                <c:pt idx="5">
                  <c:v>Задание 4</c:v>
                </c:pt>
                <c:pt idx="6">
                  <c:v>Задание 5</c:v>
                </c:pt>
                <c:pt idx="7">
                  <c:v>Задание 6.1</c:v>
                </c:pt>
                <c:pt idx="8">
                  <c:v>Задание 6.2</c:v>
                </c:pt>
                <c:pt idx="9">
                  <c:v>Задание 7</c:v>
                </c:pt>
                <c:pt idx="10">
                  <c:v>Задание 8</c:v>
                </c:pt>
                <c:pt idx="11">
                  <c:v>Задание 9</c:v>
                </c:pt>
                <c:pt idx="12">
                  <c:v>Задание 10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42</c:v>
                </c:pt>
                <c:pt idx="1">
                  <c:v>14</c:v>
                </c:pt>
                <c:pt idx="2">
                  <c:v>42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57</c:v>
                </c:pt>
                <c:pt idx="7">
                  <c:v>29</c:v>
                </c:pt>
                <c:pt idx="8">
                  <c:v>14</c:v>
                </c:pt>
                <c:pt idx="9">
                  <c:v>86</c:v>
                </c:pt>
                <c:pt idx="10">
                  <c:v>57</c:v>
                </c:pt>
                <c:pt idx="11">
                  <c:v>86</c:v>
                </c:pt>
                <c:pt idx="12">
                  <c:v>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9613496"/>
        <c:axId val="419613888"/>
        <c:axId val="0"/>
      </c:bar3DChart>
      <c:catAx>
        <c:axId val="419613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9613888"/>
        <c:crosses val="autoZero"/>
        <c:auto val="1"/>
        <c:lblAlgn val="ctr"/>
        <c:lblOffset val="100"/>
        <c:noMultiLvlLbl val="0"/>
      </c:catAx>
      <c:valAx>
        <c:axId val="419613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9613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Самарская область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Задание 1.1</c:v>
                </c:pt>
                <c:pt idx="1">
                  <c:v>Задание 1.2</c:v>
                </c:pt>
                <c:pt idx="2">
                  <c:v>Задание 2</c:v>
                </c:pt>
                <c:pt idx="3">
                  <c:v>Задание 3</c:v>
                </c:pt>
                <c:pt idx="4">
                  <c:v>Задание 4</c:v>
                </c:pt>
                <c:pt idx="5">
                  <c:v>Задание 5.1</c:v>
                </c:pt>
                <c:pt idx="6">
                  <c:v>Задание 5.2</c:v>
                </c:pt>
                <c:pt idx="7">
                  <c:v>Задание 6.1</c:v>
                </c:pt>
                <c:pt idx="8">
                  <c:v>Задание 6.2</c:v>
                </c:pt>
                <c:pt idx="9">
                  <c:v>Задание 7.1</c:v>
                </c:pt>
                <c:pt idx="10">
                  <c:v>Задание 7.2</c:v>
                </c:pt>
                <c:pt idx="11">
                  <c:v>Задание 8</c:v>
                </c:pt>
                <c:pt idx="12">
                  <c:v>Задание 9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23</c:v>
                </c:pt>
                <c:pt idx="1">
                  <c:v>46</c:v>
                </c:pt>
                <c:pt idx="2">
                  <c:v>23</c:v>
                </c:pt>
                <c:pt idx="3">
                  <c:v>76</c:v>
                </c:pt>
                <c:pt idx="4">
                  <c:v>79</c:v>
                </c:pt>
                <c:pt idx="5">
                  <c:v>61</c:v>
                </c:pt>
                <c:pt idx="6">
                  <c:v>71</c:v>
                </c:pt>
                <c:pt idx="7">
                  <c:v>67</c:v>
                </c:pt>
                <c:pt idx="8">
                  <c:v>54</c:v>
                </c:pt>
                <c:pt idx="9">
                  <c:v>71</c:v>
                </c:pt>
                <c:pt idx="10">
                  <c:v>56</c:v>
                </c:pt>
                <c:pt idx="11">
                  <c:v>28</c:v>
                </c:pt>
                <c:pt idx="12">
                  <c:v>67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ГБОУ СОШ с. Виловатое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Задание 1.1</c:v>
                </c:pt>
                <c:pt idx="1">
                  <c:v>Задание 1.2</c:v>
                </c:pt>
                <c:pt idx="2">
                  <c:v>Задание 2</c:v>
                </c:pt>
                <c:pt idx="3">
                  <c:v>Задание 3</c:v>
                </c:pt>
                <c:pt idx="4">
                  <c:v>Задание 4</c:v>
                </c:pt>
                <c:pt idx="5">
                  <c:v>Задание 5.1</c:v>
                </c:pt>
                <c:pt idx="6">
                  <c:v>Задание 5.2</c:v>
                </c:pt>
                <c:pt idx="7">
                  <c:v>Задание 6.1</c:v>
                </c:pt>
                <c:pt idx="8">
                  <c:v>Задание 6.2</c:v>
                </c:pt>
                <c:pt idx="9">
                  <c:v>Задание 7.1</c:v>
                </c:pt>
                <c:pt idx="10">
                  <c:v>Задание 7.2</c:v>
                </c:pt>
                <c:pt idx="11">
                  <c:v>Задание 8</c:v>
                </c:pt>
                <c:pt idx="12">
                  <c:v>Задание 9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59</c:v>
                </c:pt>
                <c:pt idx="1">
                  <c:v>36</c:v>
                </c:pt>
                <c:pt idx="2">
                  <c:v>18</c:v>
                </c:pt>
                <c:pt idx="3">
                  <c:v>73</c:v>
                </c:pt>
                <c:pt idx="4">
                  <c:v>77</c:v>
                </c:pt>
                <c:pt idx="5">
                  <c:v>64</c:v>
                </c:pt>
                <c:pt idx="6">
                  <c:v>64</c:v>
                </c:pt>
                <c:pt idx="7">
                  <c:v>55</c:v>
                </c:pt>
                <c:pt idx="8">
                  <c:v>50</c:v>
                </c:pt>
                <c:pt idx="9">
                  <c:v>64</c:v>
                </c:pt>
                <c:pt idx="10">
                  <c:v>55</c:v>
                </c:pt>
                <c:pt idx="11">
                  <c:v>45</c:v>
                </c:pt>
                <c:pt idx="12">
                  <c:v>59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ГБОУ ООШ с. Андреевка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Задание 1.1</c:v>
                </c:pt>
                <c:pt idx="1">
                  <c:v>Задание 1.2</c:v>
                </c:pt>
                <c:pt idx="2">
                  <c:v>Задание 2</c:v>
                </c:pt>
                <c:pt idx="3">
                  <c:v>Задание 3</c:v>
                </c:pt>
                <c:pt idx="4">
                  <c:v>Задание 4</c:v>
                </c:pt>
                <c:pt idx="5">
                  <c:v>Задание 5.1</c:v>
                </c:pt>
                <c:pt idx="6">
                  <c:v>Задание 5.2</c:v>
                </c:pt>
                <c:pt idx="7">
                  <c:v>Задание 6.1</c:v>
                </c:pt>
                <c:pt idx="8">
                  <c:v>Задание 6.2</c:v>
                </c:pt>
                <c:pt idx="9">
                  <c:v>Задание 7.1</c:v>
                </c:pt>
                <c:pt idx="10">
                  <c:v>Задание 7.2</c:v>
                </c:pt>
                <c:pt idx="11">
                  <c:v>Задание 8</c:v>
                </c:pt>
                <c:pt idx="12">
                  <c:v>Задание 9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44</c:v>
                </c:pt>
                <c:pt idx="1">
                  <c:v>44</c:v>
                </c:pt>
                <c:pt idx="2">
                  <c:v>22</c:v>
                </c:pt>
                <c:pt idx="3">
                  <c:v>100</c:v>
                </c:pt>
                <c:pt idx="4">
                  <c:v>89</c:v>
                </c:pt>
                <c:pt idx="5">
                  <c:v>89</c:v>
                </c:pt>
                <c:pt idx="6">
                  <c:v>100</c:v>
                </c:pt>
                <c:pt idx="7">
                  <c:v>11</c:v>
                </c:pt>
                <c:pt idx="8">
                  <c:v>67</c:v>
                </c:pt>
                <c:pt idx="9">
                  <c:v>78</c:v>
                </c:pt>
                <c:pt idx="10">
                  <c:v>78</c:v>
                </c:pt>
                <c:pt idx="11">
                  <c:v>22</c:v>
                </c:pt>
                <c:pt idx="12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7847200"/>
        <c:axId val="417846024"/>
        <c:axId val="0"/>
      </c:bar3DChart>
      <c:catAx>
        <c:axId val="417847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7846024"/>
        <c:crosses val="autoZero"/>
        <c:auto val="1"/>
        <c:lblAlgn val="ctr"/>
        <c:lblOffset val="100"/>
        <c:noMultiLvlLbl val="0"/>
      </c:catAx>
      <c:valAx>
        <c:axId val="417846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7847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fioco.ru/Media/Default/Documents/%D0%9C%D0%B5%D1%82%D0%BE%D0%B4%D0%B8%D1%87%D0%B5%D1%81%D0%BA%D0%B8%D0%B5%20%D1%80%D0%B5%D0%BA%D0%BE%D0%BC%D0%B5%D0%BD%D0%B4%D0%B0%D1%86%D0%B8%D0%B8%20%D0%BF%D0%BE%20%D0%B2%D0%BD%D0%B5%D0%B4%D1%80%D0%B5%D0%BD%D0%B8%D1%8E%20%D0%B2%20%D0%BF%D1%80%D0%B0%D0%BA%D1%82%D0%B8%D0%BA%D1%83%20%D1%81%D0%BE%D0%B2%D1%80%D0%B5%D0%BC%D0%B5%D0%BD%D0%BD%D1%8B%D1%85%20%D1%80%D0%B0%D0%B7%D1%80%D0%B0%D0%B1%D0%BE%D1%82%D0%BE%D0%BA%20%D0%B2%20%D1%81%D1%84%D0%B5%D1%80%D0%B5%20%D0%B2%D0%BE%D1%81%D0%BF%D0%B8%D1%82%D0%B0%D0%BD%D0%B8%D1%8F.pdf" TargetMode="Externa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A364E-2FCE-4BF4-A1EC-DAEC10C5C020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3440E0FC-B44E-472C-A85B-6B6838CE6C52}">
      <dgm:prSet phldrT="[Текст]" custT="1"/>
      <dgm:spPr/>
      <dgm:t>
        <a:bodyPr/>
        <a:lstStyle/>
        <a:p>
          <a:r>
            <a:rPr lang="ru-RU" sz="2000" b="1" i="0" u="none" strike="noStrike" baseline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Провести анализ результатов НИКО-2021 в 6, 8 классах для  каждого обучающегося, каждого класса, каждой параллели, общеобразовательной организации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4FEE24-DC2B-4906-A00C-F15100AC2D96}" type="parTrans" cxnId="{E80060A9-5937-4983-84E4-FAC390357125}">
      <dgm:prSet/>
      <dgm:spPr/>
      <dgm:t>
        <a:bodyPr/>
        <a:lstStyle/>
        <a:p>
          <a:endParaRPr lang="ru-RU" sz="2800"/>
        </a:p>
      </dgm:t>
    </dgm:pt>
    <dgm:pt modelId="{B637CBFE-CF60-45BA-800C-F9E68F2DD97B}" type="sibTrans" cxnId="{E80060A9-5937-4983-84E4-FAC390357125}">
      <dgm:prSet/>
      <dgm:spPr/>
      <dgm:t>
        <a:bodyPr/>
        <a:lstStyle/>
        <a:p>
          <a:endParaRPr lang="ru-RU" sz="2800"/>
        </a:p>
      </dgm:t>
    </dgm:pt>
    <dgm:pt modelId="{82EFA0A3-E74C-4817-916D-65D07344B522}">
      <dgm:prSet phldrT="[Текст]"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Рассмотреть результаты НИКО-2021 на школьных методических объединениях классных руководителей</a:t>
          </a:r>
        </a:p>
      </dgm:t>
    </dgm:pt>
    <dgm:pt modelId="{6D1A92EC-50AD-4C37-9C36-1E5A430B4803}" type="parTrans" cxnId="{739E08E9-1079-4EFF-B2D4-EFD3D0089846}">
      <dgm:prSet/>
      <dgm:spPr/>
      <dgm:t>
        <a:bodyPr/>
        <a:lstStyle/>
        <a:p>
          <a:endParaRPr lang="ru-RU"/>
        </a:p>
      </dgm:t>
    </dgm:pt>
    <dgm:pt modelId="{6767CEC5-3024-4AE6-86D7-4584972D3C30}" type="sibTrans" cxnId="{739E08E9-1079-4EFF-B2D4-EFD3D0089846}">
      <dgm:prSet/>
      <dgm:spPr/>
      <dgm:t>
        <a:bodyPr/>
        <a:lstStyle/>
        <a:p>
          <a:endParaRPr lang="ru-RU"/>
        </a:p>
      </dgm:t>
    </dgm:pt>
    <dgm:pt modelId="{12EEC6C0-2884-40EF-B58F-1E10582D2EB9}">
      <dgm:prSet phldrT="[Текст]"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Скорректировать (при необходимости) программу воспитания</a:t>
          </a:r>
        </a:p>
      </dgm:t>
    </dgm:pt>
    <dgm:pt modelId="{B3569E08-AEBA-4118-97FA-9FC9867C55A2}" type="parTrans" cxnId="{DE603EF8-0E29-4D14-9FDA-B07D09758631}">
      <dgm:prSet/>
      <dgm:spPr/>
      <dgm:t>
        <a:bodyPr/>
        <a:lstStyle/>
        <a:p>
          <a:endParaRPr lang="ru-RU"/>
        </a:p>
      </dgm:t>
    </dgm:pt>
    <dgm:pt modelId="{E147A77C-9564-44CD-ABB2-DF4B36D4D9AC}" type="sibTrans" cxnId="{DE603EF8-0E29-4D14-9FDA-B07D09758631}">
      <dgm:prSet/>
      <dgm:spPr/>
      <dgm:t>
        <a:bodyPr/>
        <a:lstStyle/>
        <a:p>
          <a:endParaRPr lang="ru-RU"/>
        </a:p>
      </dgm:t>
    </dgm:pt>
    <dgm:pt modelId="{E614C1E9-0860-4D60-A806-D45075C1C62E}">
      <dgm:prSet phldrT="[Текст]"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Внедрить в практику образовательных организаций современные разработки в сфере воспитания подростков и молодежи (методические рекомендации ФИОКО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30902E-4203-4294-8AEA-9E3616DEC10A}" type="parTrans" cxnId="{9B1A3681-2B8F-4F56-B73A-B0062516624C}">
      <dgm:prSet/>
      <dgm:spPr/>
      <dgm:t>
        <a:bodyPr/>
        <a:lstStyle/>
        <a:p>
          <a:endParaRPr lang="ru-RU"/>
        </a:p>
      </dgm:t>
    </dgm:pt>
    <dgm:pt modelId="{A7338DD9-B816-4C82-BDAE-B2B756F457B3}" type="sibTrans" cxnId="{9B1A3681-2B8F-4F56-B73A-B0062516624C}">
      <dgm:prSet/>
      <dgm:spPr/>
      <dgm:t>
        <a:bodyPr/>
        <a:lstStyle/>
        <a:p>
          <a:endParaRPr lang="ru-RU"/>
        </a:p>
      </dgm:t>
    </dgm:pt>
    <dgm:pt modelId="{E8F9F807-3989-4581-919D-1C15AED92A35}" type="pres">
      <dgm:prSet presAssocID="{7E6A364E-2FCE-4BF4-A1EC-DAEC10C5C02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70E9699-8354-4C66-851E-4F33AE2C79AD}" type="pres">
      <dgm:prSet presAssocID="{7E6A364E-2FCE-4BF4-A1EC-DAEC10C5C020}" presName="Name1" presStyleCnt="0"/>
      <dgm:spPr/>
    </dgm:pt>
    <dgm:pt modelId="{CC6A45F9-D0E7-4C07-830D-BDE667BD3ACC}" type="pres">
      <dgm:prSet presAssocID="{7E6A364E-2FCE-4BF4-A1EC-DAEC10C5C020}" presName="cycle" presStyleCnt="0"/>
      <dgm:spPr/>
    </dgm:pt>
    <dgm:pt modelId="{C9E6A1DE-FB12-4D85-AB73-CCEF7C6F0636}" type="pres">
      <dgm:prSet presAssocID="{7E6A364E-2FCE-4BF4-A1EC-DAEC10C5C020}" presName="srcNode" presStyleLbl="node1" presStyleIdx="0" presStyleCnt="4"/>
      <dgm:spPr/>
    </dgm:pt>
    <dgm:pt modelId="{6C1A9B6E-157B-45FF-897C-CBAF49B6D397}" type="pres">
      <dgm:prSet presAssocID="{7E6A364E-2FCE-4BF4-A1EC-DAEC10C5C020}" presName="conn" presStyleLbl="parChTrans1D2" presStyleIdx="0" presStyleCnt="1"/>
      <dgm:spPr/>
      <dgm:t>
        <a:bodyPr/>
        <a:lstStyle/>
        <a:p>
          <a:endParaRPr lang="ru-RU"/>
        </a:p>
      </dgm:t>
    </dgm:pt>
    <dgm:pt modelId="{91D1FEB3-4B91-494E-96FD-1FFE1EF75FE4}" type="pres">
      <dgm:prSet presAssocID="{7E6A364E-2FCE-4BF4-A1EC-DAEC10C5C020}" presName="extraNode" presStyleLbl="node1" presStyleIdx="0" presStyleCnt="4"/>
      <dgm:spPr/>
    </dgm:pt>
    <dgm:pt modelId="{CD06C6C1-BE3A-4CE0-8EB7-2027FD52AE44}" type="pres">
      <dgm:prSet presAssocID="{7E6A364E-2FCE-4BF4-A1EC-DAEC10C5C020}" presName="dstNode" presStyleLbl="node1" presStyleIdx="0" presStyleCnt="4"/>
      <dgm:spPr/>
    </dgm:pt>
    <dgm:pt modelId="{C724DC8B-3D0C-4768-8685-D3C232D71AFC}" type="pres">
      <dgm:prSet presAssocID="{3440E0FC-B44E-472C-A85B-6B6838CE6C5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2DE10-E82F-420D-9BF5-76C7112D8DBC}" type="pres">
      <dgm:prSet presAssocID="{3440E0FC-B44E-472C-A85B-6B6838CE6C52}" presName="accent_1" presStyleCnt="0"/>
      <dgm:spPr/>
    </dgm:pt>
    <dgm:pt modelId="{5A47897B-41D7-4C62-B310-283F89716F55}" type="pres">
      <dgm:prSet presAssocID="{3440E0FC-B44E-472C-A85B-6B6838CE6C52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CDC792-DE99-43CC-8AF8-3FCAD8E3B5F1}" type="pres">
      <dgm:prSet presAssocID="{82EFA0A3-E74C-4817-916D-65D07344B52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60C8E-2709-4F44-8F51-C28002270618}" type="pres">
      <dgm:prSet presAssocID="{82EFA0A3-E74C-4817-916D-65D07344B522}" presName="accent_2" presStyleCnt="0"/>
      <dgm:spPr/>
    </dgm:pt>
    <dgm:pt modelId="{F82D7C88-F43F-43C4-BEB2-94493E0EAC9A}" type="pres">
      <dgm:prSet presAssocID="{82EFA0A3-E74C-4817-916D-65D07344B522}" presName="accentRepeatNode" presStyleLbl="solidFgAcc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0D8A8-A636-4F7C-BDE1-3C02BBABA799}" type="pres">
      <dgm:prSet presAssocID="{12EEC6C0-2884-40EF-B58F-1E10582D2EB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A98EE-A487-41CE-A942-29EC8949248D}" type="pres">
      <dgm:prSet presAssocID="{12EEC6C0-2884-40EF-B58F-1E10582D2EB9}" presName="accent_3" presStyleCnt="0"/>
      <dgm:spPr/>
    </dgm:pt>
    <dgm:pt modelId="{0816128D-C71D-451F-892B-0321FD4AF0DA}" type="pres">
      <dgm:prSet presAssocID="{12EEC6C0-2884-40EF-B58F-1E10582D2EB9}" presName="accentRepeatNode" presStyleLbl="solidFgAcc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45262FB-4915-44A0-8EE3-E95EC03CD852}" type="pres">
      <dgm:prSet presAssocID="{E614C1E9-0860-4D60-A806-D45075C1C62E}" presName="text_4" presStyleLbl="node1" presStyleIdx="3" presStyleCnt="4" custLinFactNeighborX="732" custLinFactNeighborY="1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368513-0D5B-4514-AA8B-76E91267EB60}" type="pres">
      <dgm:prSet presAssocID="{E614C1E9-0860-4D60-A806-D45075C1C62E}" presName="accent_4" presStyleCnt="0"/>
      <dgm:spPr/>
    </dgm:pt>
    <dgm:pt modelId="{3E3F8058-F6AA-4255-BB52-F2D0DC426B96}" type="pres">
      <dgm:prSet presAssocID="{E614C1E9-0860-4D60-A806-D45075C1C62E}" presName="accentRepeatNode" presStyleLbl="solidFgAcc1" presStyleIdx="3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/>
          </dgm14:cNvPr>
        </a:ext>
      </dgm:extLst>
    </dgm:pt>
  </dgm:ptLst>
  <dgm:cxnLst>
    <dgm:cxn modelId="{9B1A3681-2B8F-4F56-B73A-B0062516624C}" srcId="{7E6A364E-2FCE-4BF4-A1EC-DAEC10C5C020}" destId="{E614C1E9-0860-4D60-A806-D45075C1C62E}" srcOrd="3" destOrd="0" parTransId="{DA30902E-4203-4294-8AEA-9E3616DEC10A}" sibTransId="{A7338DD9-B816-4C82-BDAE-B2B756F457B3}"/>
    <dgm:cxn modelId="{F35C2395-54A2-4D93-BB1B-251FF97323D3}" type="presOf" srcId="{E614C1E9-0860-4D60-A806-D45075C1C62E}" destId="{E45262FB-4915-44A0-8EE3-E95EC03CD852}" srcOrd="0" destOrd="0" presId="urn:microsoft.com/office/officeart/2008/layout/VerticalCurvedList"/>
    <dgm:cxn modelId="{E80060A9-5937-4983-84E4-FAC390357125}" srcId="{7E6A364E-2FCE-4BF4-A1EC-DAEC10C5C020}" destId="{3440E0FC-B44E-472C-A85B-6B6838CE6C52}" srcOrd="0" destOrd="0" parTransId="{114FEE24-DC2B-4906-A00C-F15100AC2D96}" sibTransId="{B637CBFE-CF60-45BA-800C-F9E68F2DD97B}"/>
    <dgm:cxn modelId="{739E08E9-1079-4EFF-B2D4-EFD3D0089846}" srcId="{7E6A364E-2FCE-4BF4-A1EC-DAEC10C5C020}" destId="{82EFA0A3-E74C-4817-916D-65D07344B522}" srcOrd="1" destOrd="0" parTransId="{6D1A92EC-50AD-4C37-9C36-1E5A430B4803}" sibTransId="{6767CEC5-3024-4AE6-86D7-4584972D3C30}"/>
    <dgm:cxn modelId="{DE603EF8-0E29-4D14-9FDA-B07D09758631}" srcId="{7E6A364E-2FCE-4BF4-A1EC-DAEC10C5C020}" destId="{12EEC6C0-2884-40EF-B58F-1E10582D2EB9}" srcOrd="2" destOrd="0" parTransId="{B3569E08-AEBA-4118-97FA-9FC9867C55A2}" sibTransId="{E147A77C-9564-44CD-ABB2-DF4B36D4D9AC}"/>
    <dgm:cxn modelId="{D29EAF83-2FF6-4AD7-B420-711F149DF99B}" type="presOf" srcId="{B637CBFE-CF60-45BA-800C-F9E68F2DD97B}" destId="{6C1A9B6E-157B-45FF-897C-CBAF49B6D397}" srcOrd="0" destOrd="0" presId="urn:microsoft.com/office/officeart/2008/layout/VerticalCurvedList"/>
    <dgm:cxn modelId="{E14A9E52-5ABD-44A6-B50B-145816D39F27}" type="presOf" srcId="{3440E0FC-B44E-472C-A85B-6B6838CE6C52}" destId="{C724DC8B-3D0C-4768-8685-D3C232D71AFC}" srcOrd="0" destOrd="0" presId="urn:microsoft.com/office/officeart/2008/layout/VerticalCurvedList"/>
    <dgm:cxn modelId="{FA23BE7A-39F2-4BF5-AF48-48FB3573C7D9}" type="presOf" srcId="{12EEC6C0-2884-40EF-B58F-1E10582D2EB9}" destId="{B640D8A8-A636-4F7C-BDE1-3C02BBABA799}" srcOrd="0" destOrd="0" presId="urn:microsoft.com/office/officeart/2008/layout/VerticalCurvedList"/>
    <dgm:cxn modelId="{F5DE1E5A-EE93-41B7-9858-158D67550D3B}" type="presOf" srcId="{82EFA0A3-E74C-4817-916D-65D07344B522}" destId="{5CCDC792-DE99-43CC-8AF8-3FCAD8E3B5F1}" srcOrd="0" destOrd="0" presId="urn:microsoft.com/office/officeart/2008/layout/VerticalCurvedList"/>
    <dgm:cxn modelId="{9C46B39F-CE1F-49AD-9967-8DD17501702F}" type="presOf" srcId="{7E6A364E-2FCE-4BF4-A1EC-DAEC10C5C020}" destId="{E8F9F807-3989-4581-919D-1C15AED92A35}" srcOrd="0" destOrd="0" presId="urn:microsoft.com/office/officeart/2008/layout/VerticalCurvedList"/>
    <dgm:cxn modelId="{A3DF022B-50A8-4093-86B3-4E2002855745}" type="presParOf" srcId="{E8F9F807-3989-4581-919D-1C15AED92A35}" destId="{670E9699-8354-4C66-851E-4F33AE2C79AD}" srcOrd="0" destOrd="0" presId="urn:microsoft.com/office/officeart/2008/layout/VerticalCurvedList"/>
    <dgm:cxn modelId="{653BDD86-096A-4EAE-B8CA-A767F278A09B}" type="presParOf" srcId="{670E9699-8354-4C66-851E-4F33AE2C79AD}" destId="{CC6A45F9-D0E7-4C07-830D-BDE667BD3ACC}" srcOrd="0" destOrd="0" presId="urn:microsoft.com/office/officeart/2008/layout/VerticalCurvedList"/>
    <dgm:cxn modelId="{A3BF5C62-3951-49EF-A32D-838D7CAA3F70}" type="presParOf" srcId="{CC6A45F9-D0E7-4C07-830D-BDE667BD3ACC}" destId="{C9E6A1DE-FB12-4D85-AB73-CCEF7C6F0636}" srcOrd="0" destOrd="0" presId="urn:microsoft.com/office/officeart/2008/layout/VerticalCurvedList"/>
    <dgm:cxn modelId="{15673667-414F-432E-A570-63BF03B7DDA6}" type="presParOf" srcId="{CC6A45F9-D0E7-4C07-830D-BDE667BD3ACC}" destId="{6C1A9B6E-157B-45FF-897C-CBAF49B6D397}" srcOrd="1" destOrd="0" presId="urn:microsoft.com/office/officeart/2008/layout/VerticalCurvedList"/>
    <dgm:cxn modelId="{14611202-FB85-44A7-BB43-757D2A5A9840}" type="presParOf" srcId="{CC6A45F9-D0E7-4C07-830D-BDE667BD3ACC}" destId="{91D1FEB3-4B91-494E-96FD-1FFE1EF75FE4}" srcOrd="2" destOrd="0" presId="urn:microsoft.com/office/officeart/2008/layout/VerticalCurvedList"/>
    <dgm:cxn modelId="{242E86A8-1DDF-45F5-9670-C68B8021C229}" type="presParOf" srcId="{CC6A45F9-D0E7-4C07-830D-BDE667BD3ACC}" destId="{CD06C6C1-BE3A-4CE0-8EB7-2027FD52AE44}" srcOrd="3" destOrd="0" presId="urn:microsoft.com/office/officeart/2008/layout/VerticalCurvedList"/>
    <dgm:cxn modelId="{8B0CBA33-7E50-4D45-A828-F7AD24819A5D}" type="presParOf" srcId="{670E9699-8354-4C66-851E-4F33AE2C79AD}" destId="{C724DC8B-3D0C-4768-8685-D3C232D71AFC}" srcOrd="1" destOrd="0" presId="urn:microsoft.com/office/officeart/2008/layout/VerticalCurvedList"/>
    <dgm:cxn modelId="{E5562A55-D386-467F-8C23-40144BD1CABC}" type="presParOf" srcId="{670E9699-8354-4C66-851E-4F33AE2C79AD}" destId="{D292DE10-E82F-420D-9BF5-76C7112D8DBC}" srcOrd="2" destOrd="0" presId="urn:microsoft.com/office/officeart/2008/layout/VerticalCurvedList"/>
    <dgm:cxn modelId="{6436A2C4-3399-4170-88F3-A4F03DC9686E}" type="presParOf" srcId="{D292DE10-E82F-420D-9BF5-76C7112D8DBC}" destId="{5A47897B-41D7-4C62-B310-283F89716F55}" srcOrd="0" destOrd="0" presId="urn:microsoft.com/office/officeart/2008/layout/VerticalCurvedList"/>
    <dgm:cxn modelId="{9384BBBE-C44F-417A-995B-2A30B9D2AD8C}" type="presParOf" srcId="{670E9699-8354-4C66-851E-4F33AE2C79AD}" destId="{5CCDC792-DE99-43CC-8AF8-3FCAD8E3B5F1}" srcOrd="3" destOrd="0" presId="urn:microsoft.com/office/officeart/2008/layout/VerticalCurvedList"/>
    <dgm:cxn modelId="{0CFF19C1-98CE-4484-9160-67A4BB798EF2}" type="presParOf" srcId="{670E9699-8354-4C66-851E-4F33AE2C79AD}" destId="{55A60C8E-2709-4F44-8F51-C28002270618}" srcOrd="4" destOrd="0" presId="urn:microsoft.com/office/officeart/2008/layout/VerticalCurvedList"/>
    <dgm:cxn modelId="{EC602985-AB63-44C5-AA78-4B51487D318B}" type="presParOf" srcId="{55A60C8E-2709-4F44-8F51-C28002270618}" destId="{F82D7C88-F43F-43C4-BEB2-94493E0EAC9A}" srcOrd="0" destOrd="0" presId="urn:microsoft.com/office/officeart/2008/layout/VerticalCurvedList"/>
    <dgm:cxn modelId="{3BD4F56A-4913-400C-8FCA-3EEAF031972E}" type="presParOf" srcId="{670E9699-8354-4C66-851E-4F33AE2C79AD}" destId="{B640D8A8-A636-4F7C-BDE1-3C02BBABA799}" srcOrd="5" destOrd="0" presId="urn:microsoft.com/office/officeart/2008/layout/VerticalCurvedList"/>
    <dgm:cxn modelId="{5DA10997-7328-4E94-AA52-A67C794590D3}" type="presParOf" srcId="{670E9699-8354-4C66-851E-4F33AE2C79AD}" destId="{D0CA98EE-A487-41CE-A942-29EC8949248D}" srcOrd="6" destOrd="0" presId="urn:microsoft.com/office/officeart/2008/layout/VerticalCurvedList"/>
    <dgm:cxn modelId="{B7685955-E611-438D-89C1-933FAB56DC46}" type="presParOf" srcId="{D0CA98EE-A487-41CE-A942-29EC8949248D}" destId="{0816128D-C71D-451F-892B-0321FD4AF0DA}" srcOrd="0" destOrd="0" presId="urn:microsoft.com/office/officeart/2008/layout/VerticalCurvedList"/>
    <dgm:cxn modelId="{293C9AB6-69ED-4A1D-9DBA-BFA1B95607CF}" type="presParOf" srcId="{670E9699-8354-4C66-851E-4F33AE2C79AD}" destId="{E45262FB-4915-44A0-8EE3-E95EC03CD852}" srcOrd="7" destOrd="0" presId="urn:microsoft.com/office/officeart/2008/layout/VerticalCurvedList"/>
    <dgm:cxn modelId="{40548860-3175-411A-9182-51BDBEEFE29E}" type="presParOf" srcId="{670E9699-8354-4C66-851E-4F33AE2C79AD}" destId="{1F368513-0D5B-4514-AA8B-76E91267EB60}" srcOrd="8" destOrd="0" presId="urn:microsoft.com/office/officeart/2008/layout/VerticalCurvedList"/>
    <dgm:cxn modelId="{D8F28070-1D3F-4DB3-A8F2-1EED5CD7FB7D}" type="presParOf" srcId="{1F368513-0D5B-4514-AA8B-76E91267EB60}" destId="{3E3F8058-F6AA-4255-BB52-F2D0DC426B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A9B6E-157B-45FF-897C-CBAF49B6D397}">
      <dsp:nvSpPr>
        <dsp:cNvPr id="0" name=""/>
        <dsp:cNvSpPr/>
      </dsp:nvSpPr>
      <dsp:spPr>
        <a:xfrm>
          <a:off x="-5913089" y="-904893"/>
          <a:ext cx="7039399" cy="7039399"/>
        </a:xfrm>
        <a:prstGeom prst="blockArc">
          <a:avLst>
            <a:gd name="adj1" fmla="val 18900000"/>
            <a:gd name="adj2" fmla="val 2700000"/>
            <a:gd name="adj3" fmla="val 307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4DC8B-3D0C-4768-8685-D3C232D71AFC}">
      <dsp:nvSpPr>
        <dsp:cNvPr id="0" name=""/>
        <dsp:cNvSpPr/>
      </dsp:nvSpPr>
      <dsp:spPr>
        <a:xfrm>
          <a:off x="589518" y="402052"/>
          <a:ext cx="10589134" cy="8045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859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none" strike="noStrike" kern="1200" baseline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Провести анализ результатов НИКО-2021 в 6, 8 классах для  каждого обучающегося, каждого класса, каждой параллели, общеобразовательной организации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9518" y="402052"/>
        <a:ext cx="10589134" cy="804523"/>
      </dsp:txXfrm>
    </dsp:sp>
    <dsp:sp modelId="{5A47897B-41D7-4C62-B310-283F89716F55}">
      <dsp:nvSpPr>
        <dsp:cNvPr id="0" name=""/>
        <dsp:cNvSpPr/>
      </dsp:nvSpPr>
      <dsp:spPr>
        <a:xfrm>
          <a:off x="86691" y="301487"/>
          <a:ext cx="1005654" cy="100565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CCDC792-DE99-43CC-8AF8-3FCAD8E3B5F1}">
      <dsp:nvSpPr>
        <dsp:cNvPr id="0" name=""/>
        <dsp:cNvSpPr/>
      </dsp:nvSpPr>
      <dsp:spPr>
        <a:xfrm>
          <a:off x="1050770" y="1609047"/>
          <a:ext cx="10127882" cy="8045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859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Рассмотреть результаты НИКО-2021 на школьных методических объединениях классных руководителей</a:t>
          </a:r>
        </a:p>
      </dsp:txBody>
      <dsp:txXfrm>
        <a:off x="1050770" y="1609047"/>
        <a:ext cx="10127882" cy="804523"/>
      </dsp:txXfrm>
    </dsp:sp>
    <dsp:sp modelId="{F82D7C88-F43F-43C4-BEB2-94493E0EAC9A}">
      <dsp:nvSpPr>
        <dsp:cNvPr id="0" name=""/>
        <dsp:cNvSpPr/>
      </dsp:nvSpPr>
      <dsp:spPr>
        <a:xfrm>
          <a:off x="547943" y="1508481"/>
          <a:ext cx="1005654" cy="100565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640D8A8-A636-4F7C-BDE1-3C02BBABA799}">
      <dsp:nvSpPr>
        <dsp:cNvPr id="0" name=""/>
        <dsp:cNvSpPr/>
      </dsp:nvSpPr>
      <dsp:spPr>
        <a:xfrm>
          <a:off x="1050770" y="2816042"/>
          <a:ext cx="10127882" cy="8045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859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Скорректировать (при необходимости) программу воспитания</a:t>
          </a:r>
        </a:p>
      </dsp:txBody>
      <dsp:txXfrm>
        <a:off x="1050770" y="2816042"/>
        <a:ext cx="10127882" cy="804523"/>
      </dsp:txXfrm>
    </dsp:sp>
    <dsp:sp modelId="{0816128D-C71D-451F-892B-0321FD4AF0DA}">
      <dsp:nvSpPr>
        <dsp:cNvPr id="0" name=""/>
        <dsp:cNvSpPr/>
      </dsp:nvSpPr>
      <dsp:spPr>
        <a:xfrm>
          <a:off x="547943" y="2715476"/>
          <a:ext cx="1005654" cy="100565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45262FB-4915-44A0-8EE3-E95EC03CD852}">
      <dsp:nvSpPr>
        <dsp:cNvPr id="0" name=""/>
        <dsp:cNvSpPr/>
      </dsp:nvSpPr>
      <dsp:spPr>
        <a:xfrm>
          <a:off x="663114" y="4032449"/>
          <a:ext cx="10589134" cy="8045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859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Внедрить в практику образовательных организаций современные разработки в сфере воспитания подростков и молодежи (методические рекомендации ФИОКО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3114" y="4032449"/>
        <a:ext cx="10589134" cy="804523"/>
      </dsp:txXfrm>
    </dsp:sp>
    <dsp:sp modelId="{3E3F8058-F6AA-4255-BB52-F2D0DC426B96}">
      <dsp:nvSpPr>
        <dsp:cNvPr id="0" name=""/>
        <dsp:cNvSpPr/>
      </dsp:nvSpPr>
      <dsp:spPr>
        <a:xfrm>
          <a:off x="86691" y="3922471"/>
          <a:ext cx="1005654" cy="100565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7DD63-C103-4011-9E97-E69BE7E34A3E}" type="datetimeFigureOut">
              <a:rPr lang="ru-RU" smtClean="0"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C2F4E-F2D9-4FE7-8098-EB5EBAEE0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13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23320-C3DE-4AD4-914A-C800249287CC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27B29-4D95-4483-B64D-09294CA11A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98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27B29-4D95-4483-B64D-09294CA11A5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88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1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52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34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917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48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1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56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07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70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48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7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8301D-9EC0-4BBD-8B41-10A13E3EFED1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6AB99-EA43-44FE-84C8-86A7D3495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32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oo.su/RHpS1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cxIFeAHrolrMQQ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1624" y="5950363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10.11.2022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839416" y="1556792"/>
            <a:ext cx="10369152" cy="4176464"/>
          </a:xfrm>
          <a:prstGeom prst="rect">
            <a:avLst/>
          </a:prstGeom>
        </p:spPr>
        <p:txBody>
          <a:bodyPr wrap="square" spcCol="0" anchor="ctr">
            <a:normAutofit fontScale="85000" lnSpcReduction="20000"/>
          </a:bodyPr>
          <a:lstStyle/>
          <a:p>
            <a:pPr marL="342900" indent="-342900" algn="ctr" latinLnBrk="1">
              <a:defRPr/>
            </a:pPr>
            <a:r>
              <a:rPr lang="ru-RU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использовании методических</a:t>
            </a:r>
          </a:p>
          <a:p>
            <a:pPr marL="342900" indent="-342900" algn="ctr" latinLnBrk="1">
              <a:defRPr/>
            </a:pPr>
            <a:r>
              <a:rPr lang="ru-RU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рекомендаций ФИОКО </a:t>
            </a:r>
          </a:p>
          <a:p>
            <a:pPr marL="342900" indent="-342900" algn="ctr" latinLnBrk="1">
              <a:defRPr/>
            </a:pPr>
            <a:r>
              <a:rPr lang="ru-RU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результатам </a:t>
            </a:r>
          </a:p>
          <a:p>
            <a:pPr marL="342900" indent="-342900" algn="ctr" latinLnBrk="1">
              <a:defRPr/>
            </a:pPr>
            <a:r>
              <a:rPr lang="ru-RU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национального исследования </a:t>
            </a:r>
            <a:endParaRPr lang="ru-RU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 latinLnBrk="1">
              <a:defRPr/>
            </a:pPr>
            <a:r>
              <a:rPr lang="ru-RU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качества образования </a:t>
            </a:r>
          </a:p>
          <a:p>
            <a:pPr marL="342900" indent="-342900" algn="ctr" latinLnBrk="1">
              <a:spcBef>
                <a:spcPts val="1800"/>
              </a:spcBef>
              <a:defRPr/>
            </a:pPr>
            <a:r>
              <a:rPr lang="ru-RU" sz="5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 - 2021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Логотип управлен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144417"/>
            <a:ext cx="1584176" cy="120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47528" y="260648"/>
            <a:ext cx="8585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defRPr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Отрадненское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управление министерства образования и науки самарской области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62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64" y="-99392"/>
            <a:ext cx="10593334" cy="2337172"/>
          </a:xfrm>
        </p:spPr>
        <p:txBody>
          <a:bodyPr>
            <a:normAutofit/>
          </a:bodyPr>
          <a:lstStyle/>
          <a:p>
            <a:pPr marL="342900" indent="-342900" latinLnBrk="1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Национальное исследование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качества </a:t>
            </a:r>
            <a:b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образования </a:t>
            </a:r>
            <a:r>
              <a:rPr lang="ru-RU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части достижения </a:t>
            </a:r>
            <a:br>
              <a:rPr lang="ru-RU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личностных и </a:t>
            </a:r>
            <a:r>
              <a:rPr lang="ru-RU" sz="2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результатов в 6 и 8 классах в 2021 году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8702" y="1853879"/>
            <a:ext cx="11646096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</a:rPr>
              <a:t>Содержание заданий отражал различные аспекты социальной практики подростка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/>
              <a:t>л</a:t>
            </a:r>
            <a:r>
              <a:rPr lang="ru-RU" b="1" dirty="0" smtClean="0"/>
              <a:t>ичностное развитие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/>
              <a:t>о</a:t>
            </a:r>
            <a:r>
              <a:rPr lang="ru-RU" b="1" dirty="0" smtClean="0"/>
              <a:t>тношение в семье и школе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/>
              <a:t>п</a:t>
            </a:r>
            <a:r>
              <a:rPr lang="ru-RU" b="1" dirty="0" smtClean="0"/>
              <a:t>рофессиональную ориентацию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/>
              <a:t>г</a:t>
            </a:r>
            <a:r>
              <a:rPr lang="ru-RU" b="1" dirty="0" smtClean="0"/>
              <a:t>рупповую идентичность и общероссийскую идентичность</a:t>
            </a:r>
          </a:p>
          <a:p>
            <a:pPr algn="just"/>
            <a:r>
              <a:rPr lang="ru-RU" b="1" dirty="0" smtClean="0"/>
              <a:t>Диагностические задания </a:t>
            </a:r>
            <a:r>
              <a:rPr lang="ru-RU" b="1" dirty="0" smtClean="0">
                <a:solidFill>
                  <a:srgbClr val="FF0000"/>
                </a:solidFill>
              </a:rPr>
              <a:t>позволяют выявить </a:t>
            </a:r>
            <a:r>
              <a:rPr lang="ru-RU" b="1" dirty="0" smtClean="0"/>
              <a:t>готовность обучающихся руководствоваться системой позитивных ценностных ориентаций, принятыми в обществе правилами и нормами поведения.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7368" y="4191051"/>
            <a:ext cx="11457430" cy="2295026"/>
          </a:xfrm>
          <a:prstGeom prst="roundRect">
            <a:avLst>
              <a:gd name="adj" fmla="val 1965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В проведении диагностических процедур </a:t>
            </a:r>
            <a:r>
              <a:rPr lang="ru-RU" sz="2000" b="1" dirty="0" smtClean="0"/>
              <a:t>в октябре </a:t>
            </a:r>
            <a:r>
              <a:rPr lang="ru-RU" sz="2000" b="1" dirty="0"/>
              <a:t>2021 году </a:t>
            </a:r>
          </a:p>
          <a:p>
            <a:pPr algn="ctr"/>
            <a:r>
              <a:rPr lang="ru-RU" sz="2000" b="1" dirty="0"/>
              <a:t> приняли участие</a:t>
            </a:r>
            <a:r>
              <a:rPr lang="ru-RU" sz="2000" b="1" dirty="0">
                <a:solidFill>
                  <a:srgbClr val="FF0000"/>
                </a:solidFill>
              </a:rPr>
              <a:t> ГБОУ СОШ с. </a:t>
            </a:r>
            <a:r>
              <a:rPr lang="ru-RU" sz="2000" b="1" dirty="0" err="1">
                <a:solidFill>
                  <a:srgbClr val="FF0000"/>
                </a:solidFill>
              </a:rPr>
              <a:t>Виловатое</a:t>
            </a:r>
            <a:r>
              <a:rPr lang="ru-RU" sz="2000" b="1" dirty="0">
                <a:solidFill>
                  <a:srgbClr val="FF0000"/>
                </a:solidFill>
              </a:rPr>
              <a:t> и ГБОУ ООШ с. Андреевка </a:t>
            </a:r>
            <a:r>
              <a:rPr lang="ru-RU" sz="2000" b="1" dirty="0" err="1">
                <a:solidFill>
                  <a:srgbClr val="FF0000"/>
                </a:solidFill>
              </a:rPr>
              <a:t>Богатовского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м.р</a:t>
            </a:r>
            <a:r>
              <a:rPr lang="ru-RU" sz="2000" b="1" dirty="0">
                <a:solidFill>
                  <a:srgbClr val="FF0000"/>
                </a:solidFill>
              </a:rPr>
              <a:t>.</a:t>
            </a:r>
            <a:endParaRPr lang="ru-RU" sz="2000" b="1" dirty="0"/>
          </a:p>
          <a:p>
            <a:pPr algn="ctr"/>
            <a:r>
              <a:rPr lang="ru-RU" sz="2000" b="1" dirty="0" smtClean="0"/>
              <a:t>Обучающиеся </a:t>
            </a:r>
            <a:r>
              <a:rPr lang="ru-RU" sz="2000" b="1" dirty="0"/>
              <a:t>6 и 8 классов выполняли </a:t>
            </a:r>
            <a:r>
              <a:rPr lang="ru-RU" sz="2000" b="1" dirty="0">
                <a:solidFill>
                  <a:schemeClr val="tx1"/>
                </a:solidFill>
              </a:rPr>
              <a:t>диагностические </a:t>
            </a:r>
            <a:r>
              <a:rPr lang="ru-RU" sz="2000" b="1" dirty="0" smtClean="0">
                <a:solidFill>
                  <a:schemeClr val="tx1"/>
                </a:solidFill>
              </a:rPr>
              <a:t>задания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в</a:t>
            </a:r>
            <a:r>
              <a:rPr lang="ru-RU" sz="2000" b="1" dirty="0" smtClean="0"/>
              <a:t> </a:t>
            </a:r>
            <a:r>
              <a:rPr lang="ru-RU" sz="2000" b="1" dirty="0"/>
              <a:t>форме компьютерного тестирования с использованием электронных форм с интерактивными элементами ввода </a:t>
            </a:r>
            <a:r>
              <a:rPr lang="ru-RU" sz="2000" b="1" dirty="0" smtClean="0"/>
              <a:t>данных.</a:t>
            </a:r>
          </a:p>
          <a:p>
            <a:pPr algn="ctr"/>
            <a:r>
              <a:rPr lang="ru-RU" sz="2000" b="1" dirty="0" smtClean="0"/>
              <a:t> </a:t>
            </a:r>
          </a:p>
          <a:p>
            <a:pPr algn="ctr"/>
            <a:r>
              <a:rPr lang="ru-RU" sz="2000" b="1" dirty="0" smtClean="0"/>
              <a:t>Задания </a:t>
            </a:r>
            <a:r>
              <a:rPr lang="ru-RU" sz="2000" b="1" dirty="0" smtClean="0">
                <a:solidFill>
                  <a:schemeClr val="tx1"/>
                </a:solidFill>
              </a:rPr>
              <a:t>направленны </a:t>
            </a:r>
            <a:r>
              <a:rPr lang="ru-RU" sz="2000" b="1" dirty="0">
                <a:solidFill>
                  <a:schemeClr val="tx1"/>
                </a:solidFill>
              </a:rPr>
              <a:t>на </a:t>
            </a:r>
            <a:r>
              <a:rPr lang="ru-RU" sz="2000" b="1" dirty="0" smtClean="0">
                <a:solidFill>
                  <a:schemeClr val="tx1"/>
                </a:solidFill>
              </a:rPr>
              <a:t>оценку личностных и </a:t>
            </a:r>
            <a:r>
              <a:rPr lang="ru-RU" sz="2000" b="1" dirty="0" err="1">
                <a:solidFill>
                  <a:schemeClr val="tx1"/>
                </a:solidFill>
              </a:rPr>
              <a:t>метапредметных</a:t>
            </a:r>
            <a:r>
              <a:rPr lang="ru-RU" sz="2000" b="1" dirty="0">
                <a:solidFill>
                  <a:schemeClr val="tx1"/>
                </a:solidFill>
              </a:rPr>
              <a:t> результатов </a:t>
            </a:r>
            <a:r>
              <a:rPr lang="ru-RU" sz="2000" b="1" dirty="0" smtClean="0">
                <a:solidFill>
                  <a:schemeClr val="tx1"/>
                </a:solidFill>
              </a:rPr>
              <a:t>обучения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22" y="313854"/>
            <a:ext cx="1428750" cy="142875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151481"/>
            <a:ext cx="1551781" cy="15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4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3"/>
          <p:cNvSpPr/>
          <p:nvPr/>
        </p:nvSpPr>
        <p:spPr bwMode="auto">
          <a:xfrm>
            <a:off x="6489700" y="94598"/>
            <a:ext cx="5702300" cy="606188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        </a:t>
            </a:r>
            <a:r>
              <a:rPr lang="ru-RU" sz="2400" dirty="0"/>
              <a:t>Нормативно - правовое обеспечение</a:t>
            </a:r>
          </a:p>
        </p:txBody>
      </p:sp>
      <p:sp>
        <p:nvSpPr>
          <p:cNvPr id="6" name="Стрелка вниз 5"/>
          <p:cNvSpPr/>
          <p:nvPr/>
        </p:nvSpPr>
        <p:spPr>
          <a:xfrm rot="16200000">
            <a:off x="3121349" y="4333375"/>
            <a:ext cx="1330325" cy="853631"/>
          </a:xfrm>
          <a:prstGeom prst="downArrow">
            <a:avLst/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kern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7260332" y="4523134"/>
            <a:ext cx="1330325" cy="945902"/>
          </a:xfrm>
          <a:prstGeom prst="downArrow">
            <a:avLst/>
          </a:prstGeom>
          <a:gradFill rotWithShape="1">
            <a:gsLst>
              <a:gs pos="0">
                <a:srgbClr val="A3B2C1">
                  <a:tint val="50000"/>
                  <a:satMod val="300000"/>
                </a:srgbClr>
              </a:gs>
              <a:gs pos="35000">
                <a:srgbClr val="A3B2C1">
                  <a:tint val="37000"/>
                  <a:satMod val="300000"/>
                </a:srgbClr>
              </a:gs>
              <a:gs pos="100000">
                <a:srgbClr val="A3B2C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B2C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kern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723" y="1772816"/>
            <a:ext cx="2880949" cy="3888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151481"/>
            <a:ext cx="1551781" cy="15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980996"/>
              </p:ext>
            </p:extLst>
          </p:nvPr>
        </p:nvGraphicFramePr>
        <p:xfrm>
          <a:off x="4360963" y="1696766"/>
          <a:ext cx="2801737" cy="3964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crobat Document" r:id="rId5" imgW="5667326" imgH="8020004" progId="AcroExch.Document.DC">
                  <p:embed/>
                </p:oleObj>
              </mc:Choice>
              <mc:Fallback>
                <p:oleObj name="Acrobat Document" r:id="rId5" imgW="5667326" imgH="802000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0963" y="1696766"/>
                        <a:ext cx="2801737" cy="3964482"/>
                      </a:xfrm>
                      <a:prstGeom prst="rect">
                        <a:avLst/>
                      </a:prstGeom>
                      <a:ln w="952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790153"/>
              </p:ext>
            </p:extLst>
          </p:nvPr>
        </p:nvGraphicFramePr>
        <p:xfrm>
          <a:off x="8688288" y="1691561"/>
          <a:ext cx="2850331" cy="4033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Acrobat Document" r:id="rId7" imgW="5667326" imgH="8020004" progId="AcroExch.Document.DC">
                  <p:embed/>
                </p:oleObj>
              </mc:Choice>
              <mc:Fallback>
                <p:oleObj name="Acrobat Document" r:id="rId7" imgW="5667326" imgH="802000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688288" y="1691561"/>
                        <a:ext cx="2850331" cy="4033242"/>
                      </a:xfrm>
                      <a:prstGeom prst="rect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73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910965118"/>
              </p:ext>
            </p:extLst>
          </p:nvPr>
        </p:nvGraphicFramePr>
        <p:xfrm>
          <a:off x="911424" y="1124744"/>
          <a:ext cx="1058517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23"/>
          <p:cNvSpPr>
            <a:spLocks noGrp="1"/>
          </p:cNvSpPr>
          <p:nvPr>
            <p:ph type="title"/>
          </p:nvPr>
        </p:nvSpPr>
        <p:spPr bwMode="auto">
          <a:xfrm>
            <a:off x="4727848" y="274638"/>
            <a:ext cx="7200800" cy="706090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>
              <a:defRPr/>
            </a:pP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Выполнение </a:t>
            </a:r>
            <a:r>
              <a:rPr lang="ru-RU" sz="2400" b="1" dirty="0"/>
              <a:t>заданий</a:t>
            </a:r>
            <a:r>
              <a:rPr lang="ru-RU" sz="2000" b="1" dirty="0"/>
              <a:t> </a:t>
            </a:r>
            <a:r>
              <a:rPr lang="ru-RU" sz="2400" b="1" dirty="0"/>
              <a:t>НИКО-2021 в 6 классе  </a:t>
            </a:r>
            <a:br>
              <a:rPr lang="ru-RU" sz="24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07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127448" y="1169368"/>
            <a:ext cx="10441160" cy="56886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ГБОУ ООШ с. Андреевка</a:t>
            </a:r>
          </a:p>
          <a:p>
            <a:r>
              <a:rPr lang="ru-RU" sz="1600" b="1" u="sng" dirty="0" smtClean="0">
                <a:solidFill>
                  <a:srgbClr val="FF0000"/>
                </a:solidFill>
              </a:rPr>
              <a:t>Патриотическое </a:t>
            </a:r>
            <a:r>
              <a:rPr lang="ru-RU" sz="1600" b="1" u="sng" dirty="0">
                <a:solidFill>
                  <a:srgbClr val="FF0000"/>
                </a:solidFill>
              </a:rPr>
              <a:t>воспитание </a:t>
            </a:r>
            <a:r>
              <a:rPr lang="ru-RU" sz="1600" u="sng" dirty="0">
                <a:solidFill>
                  <a:srgbClr val="FF0000"/>
                </a:solidFill>
              </a:rPr>
              <a:t>– 57% не справились</a:t>
            </a:r>
          </a:p>
          <a:p>
            <a:pPr marL="342900" indent="-342900"/>
            <a:r>
              <a:rPr lang="ru-RU" sz="1600" dirty="0"/>
              <a:t>1.2. Осознание российской гражданской идентичности в поликультурном и многоконфессиональном обществе, проявление интереса к познанию родного языка, истории, культуры РФ, своего края, народов России</a:t>
            </a:r>
            <a:r>
              <a:rPr lang="ru-RU" sz="1600" dirty="0" smtClean="0"/>
              <a:t>.</a:t>
            </a:r>
          </a:p>
          <a:p>
            <a:pPr marL="342900" indent="-342900"/>
            <a:r>
              <a:rPr lang="ru-RU" sz="1600" b="1" u="sng" dirty="0">
                <a:solidFill>
                  <a:srgbClr val="FF0000"/>
                </a:solidFill>
              </a:rPr>
              <a:t>Эстетическое воспитание </a:t>
            </a:r>
            <a:r>
              <a:rPr lang="ru-RU" sz="1600" u="sng" dirty="0">
                <a:solidFill>
                  <a:srgbClr val="FF0000"/>
                </a:solidFill>
              </a:rPr>
              <a:t>– 71% не справились</a:t>
            </a:r>
          </a:p>
          <a:p>
            <a:pPr marL="342900" indent="-342900"/>
            <a:r>
              <a:rPr lang="ru-RU" sz="1600" dirty="0"/>
              <a:t>6.1. Восприимчивость к разным видам искусства, традициям и творчеству своего и других народов, понимание эмоционального воздействия искусства; осознание важности художественной культуры как средства коммуникации и самовыражения; понимание ценности отечественного и мирового искусства, роли этнических культурных традиций и народного творчества</a:t>
            </a:r>
            <a:r>
              <a:rPr lang="ru-RU" sz="1600" dirty="0" smtClean="0"/>
              <a:t>.</a:t>
            </a:r>
          </a:p>
          <a:p>
            <a:pPr marL="342900" indent="-342900"/>
            <a:endParaRPr lang="ru-RU" sz="1600" dirty="0" smtClean="0"/>
          </a:p>
          <a:p>
            <a:pPr marL="342900" indent="-342900" algn="ctr"/>
            <a:r>
              <a:rPr lang="ru-RU" sz="2000" b="1" dirty="0" smtClean="0"/>
              <a:t>ГБОУ СОШ с. </a:t>
            </a:r>
            <a:r>
              <a:rPr lang="ru-RU" sz="2000" b="1" dirty="0" err="1" smtClean="0"/>
              <a:t>Виловатое</a:t>
            </a:r>
            <a:endParaRPr lang="ru-RU" sz="2000" b="1" dirty="0" smtClean="0"/>
          </a:p>
          <a:p>
            <a:r>
              <a:rPr lang="ru-RU" sz="1600" b="1" dirty="0">
                <a:solidFill>
                  <a:srgbClr val="FF0000"/>
                </a:solidFill>
              </a:rPr>
              <a:t>Духовно-нравственное воспитание </a:t>
            </a:r>
            <a:r>
              <a:rPr lang="ru-RU" sz="1600" b="1" dirty="0" smtClean="0">
                <a:solidFill>
                  <a:srgbClr val="FF0000"/>
                </a:solidFill>
              </a:rPr>
              <a:t>- </a:t>
            </a:r>
            <a:r>
              <a:rPr lang="ru-RU" sz="1600" i="1" dirty="0" smtClean="0">
                <a:solidFill>
                  <a:srgbClr val="FF0000"/>
                </a:solidFill>
              </a:rPr>
              <a:t>86% не справились</a:t>
            </a:r>
            <a:endParaRPr lang="ru-RU" sz="1600" i="1" dirty="0">
              <a:solidFill>
                <a:srgbClr val="FF0000"/>
              </a:solidFill>
            </a:endParaRPr>
          </a:p>
          <a:p>
            <a:r>
              <a:rPr lang="ru-RU" sz="1600" dirty="0"/>
              <a:t>3.1. готовность оценивать своё поведение и поступки, а также поведение и поступки других людей с позиции нравственных и правовых норм с учетом осознания последствий </a:t>
            </a:r>
            <a:r>
              <a:rPr lang="ru-RU" sz="1600" dirty="0" smtClean="0"/>
              <a:t>поступков</a:t>
            </a:r>
            <a:r>
              <a:rPr lang="ru-RU" sz="1600" b="1" dirty="0" smtClean="0"/>
              <a:t>.</a:t>
            </a:r>
          </a:p>
          <a:p>
            <a:r>
              <a:rPr lang="ru-RU" sz="1600" b="1" dirty="0" smtClean="0"/>
              <a:t> </a:t>
            </a:r>
            <a:r>
              <a:rPr lang="ru-RU" sz="1600" b="1" dirty="0">
                <a:solidFill>
                  <a:srgbClr val="FF0000"/>
                </a:solidFill>
              </a:rPr>
              <a:t>Гражданское воспитание – </a:t>
            </a:r>
            <a:r>
              <a:rPr lang="ru-RU" sz="1600" i="1" dirty="0" smtClean="0">
                <a:solidFill>
                  <a:srgbClr val="FF0000"/>
                </a:solidFill>
              </a:rPr>
              <a:t>86 % не справились</a:t>
            </a:r>
            <a:endParaRPr lang="ru-RU" sz="1600" i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sz="1600" dirty="0"/>
              <a:t>2.4. представление об основных социальных нормах и правилах межличностных отношений в поликультурном и многоконфессиональном </a:t>
            </a:r>
            <a:r>
              <a:rPr lang="ru-RU" sz="1600" dirty="0" smtClean="0"/>
              <a:t>обществе</a:t>
            </a:r>
          </a:p>
          <a:p>
            <a:r>
              <a:rPr lang="ru-RU" sz="1600" b="1" dirty="0">
                <a:solidFill>
                  <a:srgbClr val="FF0000"/>
                </a:solidFill>
              </a:rPr>
              <a:t>Формирование культуры здоровья и эмоционального благополучия </a:t>
            </a:r>
            <a:r>
              <a:rPr lang="ru-RU" sz="1600" i="1" dirty="0" smtClean="0">
                <a:solidFill>
                  <a:srgbClr val="FF0000"/>
                </a:solidFill>
              </a:rPr>
              <a:t>43% не справились</a:t>
            </a:r>
            <a:endParaRPr lang="ru-RU" sz="1600" i="1" dirty="0">
              <a:solidFill>
                <a:srgbClr val="FF0000"/>
              </a:solidFill>
            </a:endParaRPr>
          </a:p>
          <a:p>
            <a:r>
              <a:rPr lang="ru-RU" sz="1600" dirty="0"/>
              <a:t>4.1.  соблюдение правил безопасности, в том числе навыки безопасного поведения  в интернет-среде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endParaRPr lang="ru-RU" sz="2000" dirty="0"/>
          </a:p>
          <a:p>
            <a:pPr marL="342900" indent="-342900" algn="ctr"/>
            <a:endParaRPr lang="ru-RU" sz="2000" b="1" dirty="0" smtClean="0"/>
          </a:p>
          <a:p>
            <a:pPr marL="342900" indent="-342900"/>
            <a:endParaRPr lang="ru-RU" sz="2000" b="1" dirty="0"/>
          </a:p>
          <a:p>
            <a:pPr marL="342900" indent="-342900"/>
            <a:endParaRPr lang="ru-RU" sz="20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63352" y="3284984"/>
            <a:ext cx="720080" cy="864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23"/>
          <p:cNvSpPr/>
          <p:nvPr/>
        </p:nvSpPr>
        <p:spPr bwMode="auto">
          <a:xfrm>
            <a:off x="4871864" y="94598"/>
            <a:ext cx="7214468" cy="606188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Личностные результаты НИКО-2021 в 6 классе</a:t>
            </a:r>
          </a:p>
        </p:txBody>
      </p:sp>
    </p:spTree>
    <p:extLst>
      <p:ext uri="{BB962C8B-B14F-4D97-AF65-F5344CB8AC3E}">
        <p14:creationId xmlns:p14="http://schemas.microsoft.com/office/powerpoint/2010/main" val="406504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92088" y="980728"/>
            <a:ext cx="11136560" cy="5760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ГБОУ ООШ с. Андреевка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Работа </a:t>
            </a:r>
            <a:r>
              <a:rPr lang="ru-RU" sz="1400" dirty="0">
                <a:solidFill>
                  <a:srgbClr val="FF0000"/>
                </a:solidFill>
              </a:rPr>
              <a:t>с информацией – 86% не справились</a:t>
            </a:r>
          </a:p>
          <a:p>
            <a:r>
              <a:rPr lang="ru-RU" sz="1400" dirty="0"/>
              <a:t>3.2. Выбирать, анализировать, систематизировать и интерпретировать информацию различных видов и форм представления.</a:t>
            </a:r>
          </a:p>
          <a:p>
            <a:r>
              <a:rPr lang="ru-RU" sz="1400" dirty="0"/>
              <a:t>3.3. Находить сходные аргументы (подтверждающие одну и ту же идею, версию) в различных информационных источниках.</a:t>
            </a:r>
          </a:p>
          <a:p>
            <a:r>
              <a:rPr lang="ru-RU" sz="1400" dirty="0" smtClean="0"/>
              <a:t> </a:t>
            </a:r>
            <a:r>
              <a:rPr lang="ru-RU" sz="1400" dirty="0">
                <a:solidFill>
                  <a:srgbClr val="FF0000"/>
                </a:solidFill>
              </a:rPr>
              <a:t>Самоорганизация – 86% не справились</a:t>
            </a:r>
          </a:p>
          <a:p>
            <a:r>
              <a:rPr lang="ru-RU" sz="1400" dirty="0"/>
              <a:t>5.1. Самостоятельно составлять алгоритм решения задачи (или его части), выбирать способ решения учебной задачи с учетом имеющихся ресурсов и собственных возможностей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pPr algn="ctr"/>
            <a:r>
              <a:rPr lang="ru-RU" b="1" dirty="0" smtClean="0"/>
              <a:t>ГБОУ СОШ с. </a:t>
            </a:r>
            <a:r>
              <a:rPr lang="ru-RU" b="1" dirty="0" err="1" smtClean="0"/>
              <a:t>Виловатое</a:t>
            </a:r>
            <a:endParaRPr lang="ru-RU" b="1" dirty="0" smtClean="0"/>
          </a:p>
          <a:p>
            <a:pPr fontAlgn="t"/>
            <a:r>
              <a:rPr lang="ru-RU" sz="1400" b="1" dirty="0">
                <a:solidFill>
                  <a:srgbClr val="FF0000"/>
                </a:solidFill>
              </a:rPr>
              <a:t>Базовые логические действия </a:t>
            </a:r>
            <a:r>
              <a:rPr lang="ru-RU" sz="1400" dirty="0">
                <a:solidFill>
                  <a:srgbClr val="FF0000"/>
                </a:solidFill>
              </a:rPr>
              <a:t>(</a:t>
            </a:r>
            <a:r>
              <a:rPr lang="ru-RU" sz="1400" i="1" dirty="0">
                <a:solidFill>
                  <a:srgbClr val="FF0000"/>
                </a:solidFill>
              </a:rPr>
              <a:t>не справились 86%)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b="1" dirty="0"/>
              <a:t>1.2.  выявлять и характеризовать существенные признаки объектов (явлений)</a:t>
            </a:r>
            <a:endParaRPr lang="ru-RU" sz="1400" dirty="0"/>
          </a:p>
          <a:p>
            <a:r>
              <a:rPr lang="ru-RU" sz="1400" b="1" dirty="0"/>
              <a:t>1.3. выявлять причинно-следственные связи при изучении явлений  и процессов; делать выводы с использованием  дедуктивных  и индуктивных умозаключений   и умозаключений по аналогии</a:t>
            </a:r>
            <a:endParaRPr lang="ru-RU" sz="1400" dirty="0"/>
          </a:p>
          <a:p>
            <a:pPr fontAlgn="t"/>
            <a:r>
              <a:rPr lang="ru-RU" sz="1400" b="1" dirty="0" smtClean="0">
                <a:solidFill>
                  <a:srgbClr val="FF0000"/>
                </a:solidFill>
              </a:rPr>
              <a:t>Базовые </a:t>
            </a:r>
            <a:r>
              <a:rPr lang="ru-RU" sz="1400" b="1" dirty="0">
                <a:solidFill>
                  <a:srgbClr val="FF0000"/>
                </a:solidFill>
              </a:rPr>
              <a:t>исследовательские действия </a:t>
            </a:r>
            <a:r>
              <a:rPr lang="ru-RU" sz="1400" i="1" dirty="0">
                <a:solidFill>
                  <a:srgbClr val="FF0000"/>
                </a:solidFill>
              </a:rPr>
              <a:t>(не справились 43%)</a:t>
            </a:r>
            <a:endParaRPr lang="ru-RU" sz="1400" dirty="0">
              <a:solidFill>
                <a:srgbClr val="FF0000"/>
              </a:solidFill>
            </a:endParaRPr>
          </a:p>
          <a:p>
            <a:pPr fontAlgn="t"/>
            <a:r>
              <a:rPr lang="ru-RU" sz="1400" dirty="0"/>
              <a:t>2.2.  самостоятельно формулировать обобщения и выводы по результатам проведенного наблюдения, опыта, исследования;</a:t>
            </a:r>
          </a:p>
          <a:p>
            <a:pPr fontAlgn="t"/>
            <a:r>
              <a:rPr lang="ru-RU" sz="1400" dirty="0"/>
              <a:t>2.3. прогнозировать возможное дальнейшее развитие процессов, событий и их последствий в аналогичных или сходных ситуациях, а также выдвигать предположения об их развитии в новых условиях</a:t>
            </a:r>
          </a:p>
          <a:p>
            <a:pPr fontAlgn="t"/>
            <a:r>
              <a:rPr lang="ru-RU" sz="1400" b="1" dirty="0" smtClean="0"/>
              <a:t> </a:t>
            </a:r>
            <a:r>
              <a:rPr lang="ru-RU" sz="1400" b="1" dirty="0">
                <a:solidFill>
                  <a:srgbClr val="FF0000"/>
                </a:solidFill>
              </a:rPr>
              <a:t>Работа с информацией  </a:t>
            </a:r>
            <a:r>
              <a:rPr lang="ru-RU" sz="1400" i="1" dirty="0">
                <a:solidFill>
                  <a:srgbClr val="FF0000"/>
                </a:solidFill>
              </a:rPr>
              <a:t>(не справились 43%)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dirty="0"/>
              <a:t>3.2. выбирать, анализировать, систематизировать и интерпретировать информацию различных видов и форм представления</a:t>
            </a:r>
          </a:p>
          <a:p>
            <a:r>
              <a:rPr lang="ru-RU" sz="1400" dirty="0"/>
              <a:t>3.3. находить сходные аргументы в различных информационных источниках</a:t>
            </a:r>
          </a:p>
          <a:p>
            <a:pPr fontAlgn="t"/>
            <a:r>
              <a:rPr lang="ru-RU" sz="1400" b="1" dirty="0" smtClean="0">
                <a:solidFill>
                  <a:srgbClr val="FF0000"/>
                </a:solidFill>
              </a:rPr>
              <a:t>Самоорганизация </a:t>
            </a:r>
            <a:r>
              <a:rPr lang="ru-RU" sz="1400" i="1" dirty="0">
                <a:solidFill>
                  <a:srgbClr val="FF0000"/>
                </a:solidFill>
              </a:rPr>
              <a:t>(не справились 71 %)</a:t>
            </a:r>
            <a:endParaRPr lang="ru-RU" sz="1400" dirty="0">
              <a:solidFill>
                <a:srgbClr val="FF0000"/>
              </a:solidFill>
            </a:endParaRPr>
          </a:p>
          <a:p>
            <a:pPr fontAlgn="t"/>
            <a:r>
              <a:rPr lang="ru-RU" sz="1400" dirty="0"/>
              <a:t>5.1.  Самостоятельно составлять алгоритм решения задачи, выбирать способ решения учебной задачи с учетом имеющихся ресурсов и собственных возможностей</a:t>
            </a:r>
          </a:p>
          <a:p>
            <a:pPr algn="ctr"/>
            <a:endParaRPr lang="ru-RU" sz="1400" b="1" dirty="0" smtClean="0"/>
          </a:p>
          <a:p>
            <a:pPr algn="ctr"/>
            <a:endParaRPr lang="ru-RU" sz="20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0" y="2672916"/>
            <a:ext cx="792088" cy="864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23"/>
          <p:cNvSpPr/>
          <p:nvPr/>
        </p:nvSpPr>
        <p:spPr bwMode="auto">
          <a:xfrm>
            <a:off x="4079776" y="94598"/>
            <a:ext cx="8006556" cy="382074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err="1" smtClean="0"/>
              <a:t>Метапредметные</a:t>
            </a:r>
            <a:r>
              <a:rPr lang="ru-RU" sz="2400" dirty="0" smtClean="0"/>
              <a:t> </a:t>
            </a:r>
            <a:r>
              <a:rPr lang="ru-RU" sz="2400" dirty="0"/>
              <a:t>результаты НИКО-2021 в 6 классе</a:t>
            </a:r>
          </a:p>
        </p:txBody>
      </p:sp>
    </p:spTree>
    <p:extLst>
      <p:ext uri="{BB962C8B-B14F-4D97-AF65-F5344CB8AC3E}">
        <p14:creationId xmlns:p14="http://schemas.microsoft.com/office/powerpoint/2010/main" val="1467709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248047"/>
              </p:ext>
            </p:extLst>
          </p:nvPr>
        </p:nvGraphicFramePr>
        <p:xfrm>
          <a:off x="911424" y="1412776"/>
          <a:ext cx="105851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23"/>
          <p:cNvSpPr>
            <a:spLocks noGrp="1"/>
          </p:cNvSpPr>
          <p:nvPr>
            <p:ph type="title"/>
          </p:nvPr>
        </p:nvSpPr>
        <p:spPr bwMode="auto">
          <a:xfrm>
            <a:off x="5015880" y="476672"/>
            <a:ext cx="6912768" cy="576064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>
              <a:defRPr/>
            </a:pP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Выполнение </a:t>
            </a:r>
            <a:r>
              <a:rPr lang="ru-RU" sz="2400" b="1" dirty="0"/>
              <a:t>заданий</a:t>
            </a:r>
            <a:r>
              <a:rPr lang="ru-RU" sz="2000" b="1" dirty="0"/>
              <a:t> </a:t>
            </a:r>
            <a:r>
              <a:rPr lang="ru-RU" sz="2400" b="1" dirty="0"/>
              <a:t>НИКО-2021 в 8 классе  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48269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127448" y="908720"/>
            <a:ext cx="10801201" cy="57276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600"/>
              </a:spcBef>
            </a:pPr>
            <a:r>
              <a:rPr lang="ru-RU" sz="1600" b="1" u="sng" dirty="0" smtClean="0"/>
              <a:t>ГБОУ ООШ с. Андреевка</a:t>
            </a:r>
            <a:endParaRPr lang="ru-RU" sz="1600" b="1" u="sng" dirty="0"/>
          </a:p>
          <a:p>
            <a:r>
              <a:rPr lang="ru-RU" sz="1600" b="1" u="sng" dirty="0" smtClean="0">
                <a:solidFill>
                  <a:srgbClr val="FF0000"/>
                </a:solidFill>
              </a:rPr>
              <a:t>Патриотическое и гражданское воспитание – </a:t>
            </a:r>
            <a:r>
              <a:rPr lang="ru-RU" sz="1600" b="1" u="sng" dirty="0">
                <a:solidFill>
                  <a:srgbClr val="FF0000"/>
                </a:solidFill>
              </a:rPr>
              <a:t>55% не справились</a:t>
            </a:r>
          </a:p>
          <a:p>
            <a:pPr marL="342900" indent="-342900"/>
            <a:r>
              <a:rPr lang="ru-RU" sz="1600" dirty="0"/>
              <a:t>1.2. Осознание российской гражданской идентичности в поликультурном и многоконфессиональном обществе, проявление интереса к познанию родного языка, истории, культуры РФ, своего края, народов России.</a:t>
            </a:r>
          </a:p>
          <a:p>
            <a:pPr marL="342900" indent="-342900"/>
            <a:r>
              <a:rPr lang="ru-RU" sz="1600" dirty="0" smtClean="0"/>
              <a:t>2.1</a:t>
            </a:r>
            <a:r>
              <a:rPr lang="ru-RU" sz="1600" dirty="0"/>
              <a:t>. Уважение прав, свобод и законных интересов других людей.</a:t>
            </a:r>
          </a:p>
          <a:p>
            <a:pPr marL="342900" indent="-342900"/>
            <a:r>
              <a:rPr lang="ru-RU" sz="1600" b="1" u="sng" dirty="0" smtClean="0">
                <a:solidFill>
                  <a:srgbClr val="FF0000"/>
                </a:solidFill>
              </a:rPr>
              <a:t>Эстетическое </a:t>
            </a:r>
            <a:r>
              <a:rPr lang="ru-RU" sz="1600" b="1" u="sng" dirty="0">
                <a:solidFill>
                  <a:srgbClr val="FF0000"/>
                </a:solidFill>
              </a:rPr>
              <a:t>воспитание – 77% не справились</a:t>
            </a:r>
          </a:p>
          <a:p>
            <a:pPr marL="342900" indent="-342900"/>
            <a:r>
              <a:rPr lang="ru-RU" sz="1600" dirty="0"/>
              <a:t>6.1. Восприимчивость к разным видам искусства, традициям и творчеству своего и других народов, понимание эмоционального воздействия искусства; осознание важности художественной культуры как средства коммуникации и самовыражения; понимание ценности отечественного и мирового искусства, роли этнических культурных традиций и народного творчества</a:t>
            </a:r>
            <a:r>
              <a:rPr lang="ru-RU" sz="1600" dirty="0" smtClean="0"/>
              <a:t>.</a:t>
            </a:r>
          </a:p>
          <a:p>
            <a:pPr marL="342900" indent="-342900" algn="ctr"/>
            <a:r>
              <a:rPr lang="ru-RU" sz="1600" b="1" dirty="0" smtClean="0"/>
              <a:t>ГБОУ СОШ с. </a:t>
            </a:r>
            <a:r>
              <a:rPr lang="ru-RU" sz="1600" b="1" dirty="0" err="1" smtClean="0"/>
              <a:t>Виловатое</a:t>
            </a:r>
            <a:endParaRPr lang="ru-RU" sz="1600" b="1" dirty="0" smtClean="0"/>
          </a:p>
          <a:p>
            <a:pPr fontAlgn="t"/>
            <a:r>
              <a:rPr lang="ru-RU" sz="1600" b="1" dirty="0">
                <a:solidFill>
                  <a:srgbClr val="FF0000"/>
                </a:solidFill>
              </a:rPr>
              <a:t>Патриотическое воспитание </a:t>
            </a:r>
            <a:r>
              <a:rPr lang="ru-RU" sz="1600" i="1" dirty="0" smtClean="0">
                <a:solidFill>
                  <a:srgbClr val="FF0000"/>
                </a:solidFill>
              </a:rPr>
              <a:t>  </a:t>
            </a:r>
            <a:r>
              <a:rPr lang="ru-RU" sz="1600" i="1" dirty="0">
                <a:solidFill>
                  <a:srgbClr val="FF0000"/>
                </a:solidFill>
              </a:rPr>
              <a:t>(не справились 55%)</a:t>
            </a:r>
            <a:endParaRPr lang="ru-RU" sz="1600" dirty="0">
              <a:solidFill>
                <a:srgbClr val="FF0000"/>
              </a:solidFill>
            </a:endParaRPr>
          </a:p>
          <a:p>
            <a:r>
              <a:rPr lang="ru-RU" sz="1600" dirty="0"/>
              <a:t>1.1.  осознание российской гражданской идентичности в поликультурном и многоконфессиональном обществе, проявление интереса к познанию родного языка, истории, культуры РФ, своего края, народов </a:t>
            </a:r>
            <a:r>
              <a:rPr lang="ru-RU" sz="1600" dirty="0" smtClean="0"/>
              <a:t>России</a:t>
            </a:r>
          </a:p>
          <a:p>
            <a:pPr fontAlgn="t"/>
            <a:r>
              <a:rPr lang="ru-RU" sz="1600" b="1" dirty="0" smtClean="0">
                <a:solidFill>
                  <a:srgbClr val="FF0000"/>
                </a:solidFill>
              </a:rPr>
              <a:t>Гражданское воспитание </a:t>
            </a:r>
            <a:r>
              <a:rPr lang="ru-RU" sz="1600" i="1" dirty="0" smtClean="0">
                <a:solidFill>
                  <a:srgbClr val="FF0000"/>
                </a:solidFill>
              </a:rPr>
              <a:t>(не </a:t>
            </a:r>
            <a:r>
              <a:rPr lang="ru-RU" sz="1600" i="1" dirty="0">
                <a:solidFill>
                  <a:srgbClr val="FF0000"/>
                </a:solidFill>
              </a:rPr>
              <a:t>справились 82%)</a:t>
            </a:r>
            <a:endParaRPr lang="ru-RU" sz="1600" dirty="0">
              <a:solidFill>
                <a:srgbClr val="FF0000"/>
              </a:solidFill>
            </a:endParaRPr>
          </a:p>
          <a:p>
            <a:r>
              <a:rPr lang="ru-RU" sz="1600" dirty="0"/>
              <a:t>2.4. представление об основных социальных нормах и правилах межличностных отношений в поликультурном и многоконфессиональном обществе</a:t>
            </a:r>
          </a:p>
          <a:p>
            <a:pPr fontAlgn="t"/>
            <a:r>
              <a:rPr lang="ru-RU" sz="1600" b="1" dirty="0" smtClean="0">
                <a:solidFill>
                  <a:srgbClr val="FF0000"/>
                </a:solidFill>
              </a:rPr>
              <a:t>Духовно-нравственное воспитание </a:t>
            </a:r>
            <a:r>
              <a:rPr lang="ru-RU" sz="1600" i="1" dirty="0" smtClean="0">
                <a:solidFill>
                  <a:srgbClr val="FF0000"/>
                </a:solidFill>
              </a:rPr>
              <a:t>(не </a:t>
            </a:r>
            <a:r>
              <a:rPr lang="ru-RU" sz="1600" i="1" dirty="0">
                <a:solidFill>
                  <a:srgbClr val="FF0000"/>
                </a:solidFill>
              </a:rPr>
              <a:t>справились 64%)</a:t>
            </a:r>
            <a:endParaRPr lang="ru-RU" sz="1600" dirty="0">
              <a:solidFill>
                <a:srgbClr val="FF0000"/>
              </a:solidFill>
            </a:endParaRPr>
          </a:p>
          <a:p>
            <a:r>
              <a:rPr lang="ru-RU" sz="1600" dirty="0"/>
              <a:t>3.1. готовность оценивать своё поведение и поступки, а также поведение и поступки других людей с позиции нравственных и правовых норм с учетом осознания последствий поступков</a:t>
            </a:r>
          </a:p>
          <a:p>
            <a:pPr marL="342900" indent="-342900" algn="ctr"/>
            <a:endParaRPr lang="ru-RU" b="1" dirty="0"/>
          </a:p>
          <a:p>
            <a:pPr lvl="0">
              <a:buFont typeface="Arial" pitchFamily="34" charset="0"/>
              <a:buChar char="•"/>
            </a:pPr>
            <a:endParaRPr lang="ru-RU" sz="20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119336" y="2852936"/>
            <a:ext cx="792088" cy="151216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3"/>
          <p:cNvSpPr/>
          <p:nvPr/>
        </p:nvSpPr>
        <p:spPr bwMode="auto">
          <a:xfrm>
            <a:off x="4871864" y="94598"/>
            <a:ext cx="7214468" cy="606188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Личностные результаты НИКО-2021 в 8 классе</a:t>
            </a:r>
          </a:p>
        </p:txBody>
      </p:sp>
    </p:spTree>
    <p:extLst>
      <p:ext uri="{BB962C8B-B14F-4D97-AF65-F5344CB8AC3E}">
        <p14:creationId xmlns:p14="http://schemas.microsoft.com/office/powerpoint/2010/main" val="154970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911424" y="1340768"/>
            <a:ext cx="10801200" cy="47525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ГБОУ </a:t>
            </a:r>
            <a:r>
              <a:rPr lang="ru-RU" sz="1400" b="1" dirty="0" smtClean="0">
                <a:solidFill>
                  <a:schemeClr val="tx1"/>
                </a:solidFill>
              </a:rPr>
              <a:t>ООШ с. Андреевка</a:t>
            </a:r>
          </a:p>
          <a:p>
            <a:r>
              <a:rPr lang="ru-RU" sz="1400" b="1" u="sng" dirty="0">
                <a:solidFill>
                  <a:srgbClr val="FF0000"/>
                </a:solidFill>
              </a:rPr>
              <a:t>Базовые исследовательские действия – 30% не справились</a:t>
            </a:r>
          </a:p>
          <a:p>
            <a:r>
              <a:rPr lang="ru-RU" sz="1400" dirty="0"/>
              <a:t>2.1.  Формулировать вопросы, фиксирующие разрыв между реальным и желательным состоянием ситуации, объекта, и самостоятельно устанавливать искомое и данное</a:t>
            </a:r>
            <a:r>
              <a:rPr lang="ru-RU" sz="1400" dirty="0" smtClean="0"/>
              <a:t>.</a:t>
            </a:r>
            <a:endParaRPr lang="ru-RU" sz="1400" u="sng" dirty="0"/>
          </a:p>
          <a:p>
            <a:r>
              <a:rPr lang="ru-RU" sz="1400" u="sng" dirty="0" smtClean="0"/>
              <a:t> </a:t>
            </a:r>
            <a:r>
              <a:rPr lang="ru-RU" sz="1400" b="1" u="sng" dirty="0">
                <a:solidFill>
                  <a:srgbClr val="FF0000"/>
                </a:solidFill>
              </a:rPr>
              <a:t>Работа с информацией – 46% не справились</a:t>
            </a:r>
          </a:p>
          <a:p>
            <a:r>
              <a:rPr lang="ru-RU" sz="1400" dirty="0"/>
              <a:t>3.1. Отбирать информацию или данные из источников с учетом предложенной учебной задачи и заданных критериев.</a:t>
            </a:r>
          </a:p>
          <a:p>
            <a:r>
              <a:rPr lang="ru-RU" sz="1400" dirty="0"/>
              <a:t>3.2. Выбирать, анализировать, систематизировать и интерпретировать информацию различных видов и форм представления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b="1" u="sng" dirty="0" smtClean="0">
                <a:solidFill>
                  <a:srgbClr val="FF0000"/>
                </a:solidFill>
              </a:rPr>
              <a:t>Самоорганизация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>
                <a:solidFill>
                  <a:srgbClr val="FF0000"/>
                </a:solidFill>
              </a:rPr>
              <a:t>– 88% не справились</a:t>
            </a:r>
          </a:p>
          <a:p>
            <a:r>
              <a:rPr lang="ru-RU" sz="1400" dirty="0"/>
              <a:t>5.1. Самостоятельно составлять алгоритм решения задачи (или его части), выбирать способ решения учебной задачи с учетом имеющихся ресурсов и собственных возможностей</a:t>
            </a:r>
            <a:r>
              <a:rPr lang="ru-RU" sz="1400" dirty="0" smtClean="0"/>
              <a:t>.</a:t>
            </a:r>
          </a:p>
          <a:p>
            <a:pPr algn="ctr"/>
            <a:r>
              <a:rPr lang="ru-RU" sz="1400" b="1" dirty="0" smtClean="0"/>
              <a:t>ГБОУ СОШ с </a:t>
            </a:r>
            <a:r>
              <a:rPr lang="ru-RU" sz="1400" b="1" dirty="0" err="1" smtClean="0"/>
              <a:t>Виловатое</a:t>
            </a:r>
            <a:endParaRPr lang="ru-RU" sz="1400" b="1" dirty="0" smtClean="0"/>
          </a:p>
          <a:p>
            <a:pPr fontAlgn="t"/>
            <a:r>
              <a:rPr lang="ru-RU" sz="1400" b="1" dirty="0">
                <a:solidFill>
                  <a:srgbClr val="FF0000"/>
                </a:solidFill>
              </a:rPr>
              <a:t>Базовые логические действия 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i="1" dirty="0" smtClean="0">
                <a:solidFill>
                  <a:srgbClr val="FF0000"/>
                </a:solidFill>
              </a:rPr>
              <a:t> </a:t>
            </a:r>
            <a:r>
              <a:rPr lang="ru-RU" sz="1400" i="1" dirty="0">
                <a:solidFill>
                  <a:srgbClr val="FF0000"/>
                </a:solidFill>
              </a:rPr>
              <a:t>(не справились 82%)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b="1" dirty="0"/>
              <a:t>1.2.  выявлять и характеризовать существенные признаки объектов (явлений)</a:t>
            </a:r>
            <a:endParaRPr lang="ru-RU" sz="1400" dirty="0"/>
          </a:p>
          <a:p>
            <a:pPr fontAlgn="t"/>
            <a:r>
              <a:rPr lang="ru-RU" sz="1400" b="1" dirty="0" smtClean="0">
                <a:solidFill>
                  <a:srgbClr val="FF0000"/>
                </a:solidFill>
              </a:rPr>
              <a:t>Работа </a:t>
            </a:r>
            <a:r>
              <a:rPr lang="ru-RU" sz="1400" b="1" dirty="0">
                <a:solidFill>
                  <a:srgbClr val="FF0000"/>
                </a:solidFill>
              </a:rPr>
              <a:t>с </a:t>
            </a:r>
            <a:r>
              <a:rPr lang="ru-RU" sz="1400" b="1" dirty="0" smtClean="0">
                <a:solidFill>
                  <a:srgbClr val="FF0000"/>
                </a:solidFill>
              </a:rPr>
              <a:t>информацией  (</a:t>
            </a:r>
            <a:r>
              <a:rPr lang="ru-RU" sz="1400" i="1" dirty="0">
                <a:solidFill>
                  <a:srgbClr val="FF0000"/>
                </a:solidFill>
              </a:rPr>
              <a:t>не справились 64%)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dirty="0"/>
              <a:t>3.2. выбирать, анализировать, систематизировать и интерпретировать информацию различных видов и форм представления</a:t>
            </a:r>
          </a:p>
          <a:p>
            <a:r>
              <a:rPr lang="ru-RU" sz="1400" dirty="0"/>
              <a:t>3.3. находить сходные аргументы в различных информационных источниках</a:t>
            </a:r>
          </a:p>
          <a:p>
            <a:pPr fontAlgn="t"/>
            <a:r>
              <a:rPr lang="ru-RU" sz="1400" b="1" dirty="0" smtClean="0"/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Самоорганизация </a:t>
            </a:r>
            <a:r>
              <a:rPr lang="ru-RU" sz="1400" i="1" dirty="0" smtClean="0">
                <a:solidFill>
                  <a:srgbClr val="FF0000"/>
                </a:solidFill>
              </a:rPr>
              <a:t>  </a:t>
            </a:r>
            <a:r>
              <a:rPr lang="ru-RU" sz="1400" i="1" dirty="0">
                <a:solidFill>
                  <a:srgbClr val="FF0000"/>
                </a:solidFill>
              </a:rPr>
              <a:t>(не справились 55%)</a:t>
            </a:r>
            <a:endParaRPr lang="ru-RU" sz="1400" dirty="0">
              <a:solidFill>
                <a:srgbClr val="FF0000"/>
              </a:solidFill>
            </a:endParaRPr>
          </a:p>
          <a:p>
            <a:pPr fontAlgn="t"/>
            <a:r>
              <a:rPr lang="ru-RU" sz="1400" dirty="0"/>
              <a:t>5.1.  Самостоятельно составлять алгоритм решения задачи, выбирать способ решения учебной задачи с учетом имеющихся ресурсов и собственных возможностей</a:t>
            </a:r>
          </a:p>
          <a:p>
            <a:endParaRPr lang="ru-RU" sz="2000" dirty="0"/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626" y="2996952"/>
            <a:ext cx="792088" cy="12601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23"/>
          <p:cNvSpPr/>
          <p:nvPr/>
        </p:nvSpPr>
        <p:spPr bwMode="auto">
          <a:xfrm>
            <a:off x="4151784" y="94598"/>
            <a:ext cx="7934548" cy="598098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err="1" smtClean="0"/>
              <a:t>Метапредметные</a:t>
            </a:r>
            <a:r>
              <a:rPr lang="ru-RU" sz="2400" dirty="0" smtClean="0"/>
              <a:t> </a:t>
            </a:r>
            <a:r>
              <a:rPr lang="ru-RU" sz="2400" dirty="0"/>
              <a:t>результаты НИКО-2021 в </a:t>
            </a:r>
            <a:r>
              <a:rPr lang="ru-RU" sz="2400" dirty="0" smtClean="0"/>
              <a:t>8 </a:t>
            </a:r>
            <a:r>
              <a:rPr lang="ru-RU" sz="2400" dirty="0"/>
              <a:t>классе</a:t>
            </a:r>
          </a:p>
        </p:txBody>
      </p:sp>
    </p:spTree>
    <p:extLst>
      <p:ext uri="{BB962C8B-B14F-4D97-AF65-F5344CB8AC3E}">
        <p14:creationId xmlns:p14="http://schemas.microsoft.com/office/powerpoint/2010/main" val="372476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Человечек для оформления презентации - Всем учителя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ловечек для оформления презентации - Всем учителя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Человечек для оформления презентации - Всем учителям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23"/>
          <p:cNvSpPr/>
          <p:nvPr/>
        </p:nvSpPr>
        <p:spPr bwMode="auto">
          <a:xfrm>
            <a:off x="6489700" y="94598"/>
            <a:ext cx="5702300" cy="606188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       </a:t>
            </a:r>
            <a:r>
              <a:rPr lang="ru-RU" sz="2400" dirty="0"/>
              <a:t> Рекомендации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93575760"/>
              </p:ext>
            </p:extLst>
          </p:nvPr>
        </p:nvGraphicFramePr>
        <p:xfrm>
          <a:off x="460375" y="1340768"/>
          <a:ext cx="11252249" cy="5229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502" y="94598"/>
            <a:ext cx="1551781" cy="15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0035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83632" y="1314476"/>
            <a:ext cx="734481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Провести  анализ результатов НИКО-2021  в 6 и 8 классах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для каждого класса  и  каждого  обучающегося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83632" y="2204864"/>
            <a:ext cx="734481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Рассмотреть результаты НИКО-2021 на школьном методическом объединении  классных  руководителей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67130" y="3140968"/>
            <a:ext cx="734481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Рассмотреть результаты НИКО-2021 на школьном  методическом объединении  учителей-предметников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83632" y="4005064"/>
            <a:ext cx="734481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Ознакомить родителей 6 и 8 классов с результатами НИКО-2021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83632" y="4869160"/>
            <a:ext cx="7328314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Изучить методические рекомендации  по внедрения в практику образовательных организаций современных разработок в сфере воспитания подростков и молодежи , разработанные  ФИОКО 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83632" y="5849314"/>
            <a:ext cx="7344816" cy="6760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Внести изменения в программу воспитания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1991544" y="1314476"/>
            <a:ext cx="6903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948870" y="2250580"/>
            <a:ext cx="6903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1978366" y="3232400"/>
            <a:ext cx="6903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1978366" y="4096496"/>
            <a:ext cx="6903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1991544" y="5022888"/>
            <a:ext cx="6903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1948870" y="5945013"/>
            <a:ext cx="6903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3"/>
          <p:cNvSpPr txBox="1">
            <a:spLocks/>
          </p:cNvSpPr>
          <p:nvPr/>
        </p:nvSpPr>
        <p:spPr bwMode="auto">
          <a:xfrm>
            <a:off x="3647728" y="162348"/>
            <a:ext cx="8208912" cy="774330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 w="25400" cap="flat" cmpd="sng" algn="ctr">
            <a:solidFill>
              <a:srgbClr val="0C549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/>
              <a:t>Управленческие     </a:t>
            </a:r>
            <a:r>
              <a:rPr lang="ru-RU" sz="2400" b="1" dirty="0" smtClean="0"/>
              <a:t>решения</a:t>
            </a:r>
          </a:p>
          <a:p>
            <a:pPr>
              <a:defRPr/>
            </a:pPr>
            <a:r>
              <a:rPr lang="ru-RU" sz="2400" b="1" dirty="0" smtClean="0"/>
              <a:t>ГБОУ СОШ с. </a:t>
            </a:r>
            <a:r>
              <a:rPr lang="ru-RU" sz="2400" b="1" dirty="0" err="1" smtClean="0"/>
              <a:t>Виловатое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094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3"/>
          <p:cNvSpPr/>
          <p:nvPr/>
        </p:nvSpPr>
        <p:spPr bwMode="auto">
          <a:xfrm>
            <a:off x="2135560" y="94598"/>
            <a:ext cx="9433048" cy="1102154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Методические рекомендации  ФИОКО по внедрению </a:t>
            </a:r>
          </a:p>
          <a:p>
            <a:pPr algn="ctr">
              <a:defRPr/>
            </a:pPr>
            <a:r>
              <a:rPr lang="ru-RU" sz="2400" dirty="0"/>
              <a:t>в практику современных разработок в сфере воспитания </a:t>
            </a:r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970" y="1482244"/>
            <a:ext cx="3121290" cy="4326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2132856"/>
            <a:ext cx="3124329" cy="43305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4943872" y="6094082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Ссылка: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://goo.su/RHpS1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2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ТО для през\0Da06sykZ9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020" y="4710255"/>
            <a:ext cx="2159485" cy="161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ФОТО для през\1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141" y="2276872"/>
            <a:ext cx="2207568" cy="165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ФОТО для през\KaGIudX9xZ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351" y="2348880"/>
            <a:ext cx="1471881" cy="220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esktop\ФОТО для през\oujVYhyGMP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015" y="2348880"/>
            <a:ext cx="1625610" cy="216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user\Desktop\ФОТО для през\РДШ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047" y="4071072"/>
            <a:ext cx="1915188" cy="255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esktop\9 мая пост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085" y="2276872"/>
            <a:ext cx="2081429" cy="156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ser\Desktop\ФОТО для през\Парта геро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324" y="4725144"/>
            <a:ext cx="2172242" cy="162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ser\Desktop\ФОТО для през\GYhccUs2pYg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4071073"/>
            <a:ext cx="1793915" cy="239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857" y="116632"/>
            <a:ext cx="1544343" cy="205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 descr="C:\Users\user\Desktop\СОЦИАЛЬНАЯ активность Фото, ссылки и материал\Виловатое Герои России ФОТО\Учащиеся 7 класса Виловатовской школы с классным руководителем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664" y="620689"/>
            <a:ext cx="1970313" cy="147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560" y="566464"/>
            <a:ext cx="2394840" cy="158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 descr="C:\Users\user\Desktop\СОЦИАЛЬНАЯ активность Фото, ссылки и материал\Фото\шахматы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955" y="567013"/>
            <a:ext cx="1829558" cy="137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8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63352" y="1347700"/>
            <a:ext cx="10513168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800" b="1" u="sng" dirty="0"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 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классные руководители: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Внесли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изменения в планы воспитания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модули «Классное руководство» и «Курсы внеурочной деятельности».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В целях сохранения, возрождения и поддержки созидательных народных традиций и</a:t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ценностей в новом учебном году был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сформирован школьный волонтерский отряд «Дружба».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данный отряд вошли ребята из 6 и 8 классов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b="1" u="sng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В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учебный план внесены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изменения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дополнения: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 часть формируемой участниками образовательных отношений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включен 3-й час физической культуры;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во внеурочную деятельность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добавлены программы по физическому воспитанию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«Подвижные игры народов России» и программа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патриотическому и эстетическому воспитанию «Культура и традиции народов России»,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так же добавили в каждом классе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1 часу на формирование функциональной грамотности.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Родители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сентябре на общешкольном родительском собрании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рассматривался вопрос о формировании нормативно-ценностной основы гражданско-патриотического поведения личности.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Учащиеся:</a:t>
            </a:r>
            <a:endParaRPr lang="ru-RU" b="1" u="sng" dirty="0"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Организовано тесное взаимодействие школы с учреждениями культуры и ЦВР в целях реализации эстетического воспитания. Учащиеся 6 и 8 классов были привлечены в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мероприятия «Радуга талантов», «Парад Памяти», «День Молодежи», «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Библионочь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».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050" y="107101"/>
            <a:ext cx="1391015" cy="139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520" y="3218822"/>
            <a:ext cx="1301483" cy="1736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23"/>
          <p:cNvSpPr/>
          <p:nvPr/>
        </p:nvSpPr>
        <p:spPr bwMode="auto">
          <a:xfrm>
            <a:off x="4583832" y="196048"/>
            <a:ext cx="7430492" cy="928695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/>
              <a:t>Управленческие решения</a:t>
            </a:r>
          </a:p>
          <a:p>
            <a:pPr algn="ctr">
              <a:defRPr/>
            </a:pPr>
            <a:r>
              <a:rPr lang="ru-RU" sz="2800" b="1" dirty="0" smtClean="0"/>
              <a:t>ГБОУ ООШ с. Андреевка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34440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3"/>
          <p:cNvSpPr/>
          <p:nvPr/>
        </p:nvSpPr>
        <p:spPr bwMode="auto">
          <a:xfrm>
            <a:off x="2207568" y="404664"/>
            <a:ext cx="9505056" cy="720080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 Материалы для  проведения оценки качества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71464" y="1844824"/>
            <a:ext cx="92890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ru-RU" sz="2400" b="1" dirty="0"/>
              <a:t>Демоверсии НИКО 2020, 2021 </a:t>
            </a:r>
            <a:r>
              <a:rPr lang="ru-RU" sz="2400" b="1" dirty="0" smtClean="0"/>
              <a:t>годов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ru-RU" sz="2400" b="1" dirty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b="1" dirty="0"/>
              <a:t>Система оценивания выполнения диагностической </a:t>
            </a:r>
            <a:r>
              <a:rPr lang="ru-RU" sz="2400" b="1" dirty="0" smtClean="0"/>
              <a:t>работы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ru-RU" sz="2400" b="1" dirty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b="1" dirty="0"/>
              <a:t>Спецификация диагностических заданий за 2020, 2021 гг. для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проведения </a:t>
            </a:r>
            <a:r>
              <a:rPr lang="ru-RU" sz="2400" b="1" dirty="0"/>
              <a:t>НИКО в части достижения личностных и </a:t>
            </a:r>
            <a:r>
              <a:rPr lang="ru-RU" sz="2400" b="1" dirty="0" err="1"/>
              <a:t>метапредметных</a:t>
            </a:r>
            <a:r>
              <a:rPr lang="ru-RU" sz="2400" b="1" dirty="0"/>
              <a:t> результатов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endParaRPr lang="ru-RU" sz="2400" b="1" dirty="0" smtClean="0"/>
          </a:p>
          <a:p>
            <a:pPr algn="ctr"/>
            <a:r>
              <a:rPr lang="en-US" sz="2400" b="1" dirty="0">
                <a:hlinkClick r:id="rId2"/>
              </a:rPr>
              <a:t>https://</a:t>
            </a:r>
            <a:r>
              <a:rPr lang="en-US" sz="2400" b="1" dirty="0" smtClean="0">
                <a:hlinkClick r:id="rId2"/>
              </a:rPr>
              <a:t>disk.yandex.ru/d/cxIFeAHrolrMQQ</a:t>
            </a:r>
            <a:r>
              <a:rPr lang="ru-RU" sz="24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76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65587" y="1001002"/>
            <a:ext cx="3456384" cy="156728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Взаимосвязь ценностных ориентаций обучающихся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и воспитательных практик школ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96161" y="869008"/>
            <a:ext cx="551095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u="sng" dirty="0"/>
              <a:t>Уровень </a:t>
            </a:r>
            <a:r>
              <a:rPr lang="ru-RU" sz="1400" i="1" u="sng" dirty="0" err="1"/>
              <a:t>сформированности</a:t>
            </a:r>
            <a:r>
              <a:rPr lang="ru-RU" sz="1400" i="1" u="sng" dirty="0"/>
              <a:t> у обучающихся ценностных ориентаций выше, где: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большое разнообразие тематики школьных мероприятий, связанных с воспитанием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широкий круг организуемых направлений профориентации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массовое участие обучающихся в детских и молодежных общественных организациях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76" y="700786"/>
            <a:ext cx="2611235" cy="1679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665587" y="3068960"/>
            <a:ext cx="3456384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Ряд школьных воспитательных практик коррелирует с уровнем </a:t>
            </a:r>
            <a:r>
              <a:rPr lang="ru-RU" sz="2000" dirty="0" err="1">
                <a:solidFill>
                  <a:schemeClr val="tx1"/>
                </a:solidFill>
              </a:rPr>
              <a:t>буллинга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9" name="Picture 2" descr="https://photo.7ya.ru/ph/2020/2/25/158263069995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574" y="2852936"/>
            <a:ext cx="2564037" cy="1679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41157" y="3068960"/>
            <a:ext cx="551095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u="sng" dirty="0"/>
              <a:t>Низкий уровень </a:t>
            </a:r>
            <a:r>
              <a:rPr lang="ru-RU" sz="1400" i="1" u="sng" dirty="0" err="1"/>
              <a:t>буллинга</a:t>
            </a:r>
            <a:r>
              <a:rPr lang="ru-RU" sz="1400" i="1" u="sng" dirty="0"/>
              <a:t> в школах наблюдается там, где применяются практики: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обсуждение тем безопасности человека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обсуждение тем, связанных с воспитанием, на классных часах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вовлечение обучающихся в школьное самоуправление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96866" y="5085184"/>
            <a:ext cx="3456384" cy="151604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Уровень </a:t>
            </a:r>
            <a:r>
              <a:rPr lang="ru-RU" sz="2000" dirty="0" err="1">
                <a:solidFill>
                  <a:schemeClr val="tx1"/>
                </a:solidFill>
              </a:rPr>
              <a:t>сформированности</a:t>
            </a:r>
            <a:r>
              <a:rPr lang="ru-RU" sz="2000" dirty="0">
                <a:solidFill>
                  <a:schemeClr val="tx1"/>
                </a:solidFill>
              </a:rPr>
              <a:t> ценностных ориентаций связан с контекстными характеристиками школ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6161" y="5085184"/>
            <a:ext cx="5646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u="sng" dirty="0"/>
              <a:t>Так, в сельских школах, по сравнению с городскими: 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более высокая поддержка здорового образа жизни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больше  развита поддержка семейных ценностей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вовлеченность в занятия физической культурой и спортом выше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более сформированы представления о </a:t>
            </a:r>
            <a:r>
              <a:rPr lang="ru-RU" sz="1400" i="1" dirty="0" err="1"/>
              <a:t>волонтерстве</a:t>
            </a:r>
            <a:endParaRPr lang="ru-RU" sz="1400" i="1" dirty="0"/>
          </a:p>
        </p:txBody>
      </p:sp>
      <p:pic>
        <p:nvPicPr>
          <p:cNvPr id="1026" name="Picture 2" descr="В Рязанской области открылась новая сельская школа | Рязанские ведомости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366" y="4869160"/>
            <a:ext cx="2520280" cy="1623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23"/>
          <p:cNvSpPr/>
          <p:nvPr/>
        </p:nvSpPr>
        <p:spPr bwMode="auto">
          <a:xfrm>
            <a:off x="5663952" y="94598"/>
            <a:ext cx="6528048" cy="774410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       </a:t>
            </a:r>
            <a:r>
              <a:rPr lang="ru-RU" sz="2400" dirty="0"/>
              <a:t> Основные выводы по результатам </a:t>
            </a:r>
            <a:r>
              <a:rPr lang="ru-RU" sz="2400" dirty="0" smtClean="0"/>
              <a:t>оценки по Самарской области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2562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920058" y="4306163"/>
            <a:ext cx="3456384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Ценностные ориентации обучающихся коррелируют с результатами обучения по истории и обществознанию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20058" y="1700808"/>
            <a:ext cx="3384376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Полученные результаты коррелируют с ведомственными показателями МВД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9700" y="1131076"/>
            <a:ext cx="55109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u="sng" dirty="0"/>
              <a:t>Уровень подростковой преступности ниже в регионах, где: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ниже уровень </a:t>
            </a:r>
            <a:r>
              <a:rPr lang="ru-RU" sz="1400" i="1" dirty="0" err="1"/>
              <a:t>буллинга</a:t>
            </a:r>
            <a:r>
              <a:rPr lang="ru-RU" sz="1400" i="1" dirty="0"/>
              <a:t> в школе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выше уровень принятия ценности образования и труда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обучающиеся осознанно выбирают будущую профессию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подростки меньше вовлечены в группы антиобщественной направленности</a:t>
            </a:r>
          </a:p>
        </p:txBody>
      </p:sp>
      <p:pic>
        <p:nvPicPr>
          <p:cNvPr id="2050" name="Picture 2" descr="В Забайкалье отметили снижение подростковой преступности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72"/>
          <a:stretch/>
        </p:blipFill>
        <p:spPr bwMode="auto">
          <a:xfrm>
            <a:off x="140112" y="998429"/>
            <a:ext cx="2859544" cy="1801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23"/>
          <p:cNvSpPr/>
          <p:nvPr/>
        </p:nvSpPr>
        <p:spPr bwMode="auto">
          <a:xfrm>
            <a:off x="5159896" y="94597"/>
            <a:ext cx="7032104" cy="742115"/>
          </a:xfrm>
          <a:custGeom>
            <a:avLst/>
            <a:gdLst>
              <a:gd name="connsiteX0" fmla="*/ 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0 w 7827189"/>
              <a:gd name="connsiteY4" fmla="*/ 0 h 1012634"/>
              <a:gd name="connsiteX0" fmla="*/ 577970 w 7827189"/>
              <a:gd name="connsiteY0" fmla="*/ 0 h 1012634"/>
              <a:gd name="connsiteX1" fmla="*/ 7827189 w 7827189"/>
              <a:gd name="connsiteY1" fmla="*/ 0 h 1012634"/>
              <a:gd name="connsiteX2" fmla="*/ 7827189 w 7827189"/>
              <a:gd name="connsiteY2" fmla="*/ 1012634 h 1012634"/>
              <a:gd name="connsiteX3" fmla="*/ 0 w 7827189"/>
              <a:gd name="connsiteY3" fmla="*/ 1012634 h 1012634"/>
              <a:gd name="connsiteX4" fmla="*/ 577970 w 7827189"/>
              <a:gd name="connsiteY4" fmla="*/ 0 h 1012634"/>
              <a:gd name="connsiteX0" fmla="*/ 560717 w 7827189"/>
              <a:gd name="connsiteY0" fmla="*/ 0 h 1047140"/>
              <a:gd name="connsiteX1" fmla="*/ 7827189 w 7827189"/>
              <a:gd name="connsiteY1" fmla="*/ 34506 h 1047140"/>
              <a:gd name="connsiteX2" fmla="*/ 7827189 w 7827189"/>
              <a:gd name="connsiteY2" fmla="*/ 1047140 h 1047140"/>
              <a:gd name="connsiteX3" fmla="*/ 0 w 7827189"/>
              <a:gd name="connsiteY3" fmla="*/ 1047140 h 1047140"/>
              <a:gd name="connsiteX4" fmla="*/ 560717 w 7827189"/>
              <a:gd name="connsiteY4" fmla="*/ 0 h 104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7189" h="1047140">
                <a:moveTo>
                  <a:pt x="560717" y="0"/>
                </a:moveTo>
                <a:lnTo>
                  <a:pt x="7827189" y="34506"/>
                </a:lnTo>
                <a:lnTo>
                  <a:pt x="7827189" y="1047140"/>
                </a:lnTo>
                <a:lnTo>
                  <a:pt x="0" y="1047140"/>
                </a:lnTo>
                <a:lnTo>
                  <a:pt x="560717" y="0"/>
                </a:lnTo>
                <a:close/>
              </a:path>
            </a:pathLst>
          </a:custGeom>
          <a:solidFill>
            <a:srgbClr val="0C549E"/>
          </a:solidFill>
          <a:ln>
            <a:solidFill>
              <a:srgbClr val="0C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       </a:t>
            </a:r>
            <a:r>
              <a:rPr lang="ru-RU" sz="2400" dirty="0"/>
              <a:t> Основные выводы по результатам </a:t>
            </a:r>
            <a:r>
              <a:rPr lang="ru-RU" sz="2400" dirty="0" smtClean="0"/>
              <a:t>оценки по Самарской области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89700" y="3861048"/>
            <a:ext cx="5510956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400" i="1" u="sng" dirty="0"/>
              <a:t>В качестве результатов обучения рассматривались результаты всероссийских проверочных работ: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в школах с высокими результатами ВПР по истории выше значение индекса ориентации на благополучие страны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в школах с высокими результатами ВПР по обществознанию выше уровень </a:t>
            </a:r>
            <a:r>
              <a:rPr lang="ru-RU" sz="1400" i="1" dirty="0" err="1"/>
              <a:t>сформированности</a:t>
            </a:r>
            <a:r>
              <a:rPr lang="ru-RU" sz="1400" i="1" dirty="0"/>
              <a:t> ценностных ориентаций, связанных с жизнью, здоровьем и безопасностью человека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lang="ru-RU" sz="1400" i="1" dirty="0"/>
              <a:t>в школах с низкими результатами ВПР по обществознанию выше индекс поддержки деструктивных субкультур</a:t>
            </a:r>
          </a:p>
        </p:txBody>
      </p:sp>
      <p:pic>
        <p:nvPicPr>
          <p:cNvPr id="2052" name="Picture 4" descr="В каком возрасте начать обучение ребенка чтению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0919" y="3814286"/>
            <a:ext cx="2798737" cy="17029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8190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</a:spPr>
      <a:bodyPr numCol="2"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3748</TotalTime>
  <Words>1461</Words>
  <Application>Microsoft Office PowerPoint</Application>
  <PresentationFormat>Широкоэкранный</PresentationFormat>
  <Paragraphs>170</Paragraphs>
  <Slides>17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Тема Office</vt:lpstr>
      <vt:lpstr>Acrobat Document</vt:lpstr>
      <vt:lpstr>Презентация PowerPoint</vt:lpstr>
      <vt:lpstr>Национальное исследование качества  образования в части достижения  личностных и метапредметных  результатов в 6 и 8 классах в 2021 году</vt:lpstr>
      <vt:lpstr>Презентация PowerPoint</vt:lpstr>
      <vt:lpstr> Выполнение заданий НИКО-2021 в 6 классе   </vt:lpstr>
      <vt:lpstr>Презентация PowerPoint</vt:lpstr>
      <vt:lpstr>Презентация PowerPoint</vt:lpstr>
      <vt:lpstr> Выполнение заданий НИКО-2021 в 8 классе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Долинюк Валентина Александровна</dc:creator>
  <cp:lastModifiedBy>Наталья Тимофеева</cp:lastModifiedBy>
  <cp:revision>385</cp:revision>
  <cp:lastPrinted>2022-11-10T10:20:08Z</cp:lastPrinted>
  <dcterms:created xsi:type="dcterms:W3CDTF">2019-10-23T12:39:43Z</dcterms:created>
  <dcterms:modified xsi:type="dcterms:W3CDTF">2022-11-10T10:25:50Z</dcterms:modified>
</cp:coreProperties>
</file>