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71" r:id="rId9"/>
    <p:sldId id="279" r:id="rId10"/>
    <p:sldId id="282" r:id="rId11"/>
    <p:sldId id="283" r:id="rId12"/>
    <p:sldId id="284" r:id="rId13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85" autoAdjust="0"/>
  </p:normalViewPr>
  <p:slideViewPr>
    <p:cSldViewPr snapToGrid="0" showGuides="1">
      <p:cViewPr varScale="1">
        <p:scale>
          <a:sx n="82" d="100"/>
          <a:sy n="82" d="100"/>
        </p:scale>
        <p:origin x="-744" y="-96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3870-3B3F-4B25-A106-874BDDF968D1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24FA5-A2EB-45ED-B381-69DA3738EB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462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24FA5-A2EB-45ED-B381-69DA3738EBA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9091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24FA5-A2EB-45ED-B381-69DA3738EBA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223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519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888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788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8767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101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619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43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49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13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515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84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154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46081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8383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3183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019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CFE49-24EB-4A61-AAA4-671E3554E492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4634A68-5FAB-4D42-805B-5CAFAA22DF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903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spc-samara.ru/network/docs/2021/metrecom.pdf" TargetMode="Externa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01427" y="1634490"/>
            <a:ext cx="7682653" cy="3136436"/>
          </a:xfrm>
        </p:spPr>
        <p:txBody>
          <a:bodyPr/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</a:t>
            </a:r>
            <a:br>
              <a:rPr lang="ru-RU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качества обеспечения психолого-педагогического сопровождения участников образовательного процесса в образовательных учреждениях Отрадненского образовательного округа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75" y="256319"/>
            <a:ext cx="2277430" cy="22697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1943" y="188685"/>
            <a:ext cx="7474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учреждение –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 психолого-педагогической, медицинской и социальной помощи муниципального района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Кинель-Черкасский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Самарской области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51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3" y="901994"/>
            <a:ext cx="9881507" cy="5542350"/>
          </a:xfrm>
        </p:spPr>
        <p:txBody>
          <a:bodyPr>
            <a:normAutofit/>
          </a:bodyPr>
          <a:lstStyle/>
          <a:p>
            <a:pPr marL="0" indent="446088" algn="just"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проводился в ОО, имеющих штатную единицу педагога-психолога, по показателям качества предоставления услуг с использованием чек-листа, разработанного в соответствии с нормативно-правовыми документами, регулирующими деятельность педагога-психолога в общеобразовательной организации. </a:t>
            </a:r>
          </a:p>
          <a:p>
            <a:pPr marL="0" indent="446088" algn="just">
              <a:spcBef>
                <a:spcPts val="0"/>
              </a:spcBef>
              <a:buNone/>
            </a:pP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мониторинге приняли участие 15 ОО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 – СОШ, 3 – ООШ, 2 – СПО)</a:t>
            </a:r>
          </a:p>
          <a:p>
            <a:pPr marL="0" indent="446088" algn="just"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6088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системы психологического обеспечения образования - обеспечение качества психологической помощи, оказываемой участникам образовательного процесса. </a:t>
            </a:r>
          </a:p>
          <a:p>
            <a:pPr marL="0" indent="446088" algn="just"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6088" algn="just">
              <a:spcBef>
                <a:spcPts val="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 документации педагога-психолога в ОО состоит из следующих типов документов: нормативно-правовых, организационно-методических и специальных, отражающих специфику и содержание работы специалиста с педагогами, обучающимися и их родителями (законными представителями). </a:t>
            </a:r>
          </a:p>
          <a:p>
            <a:pPr marL="0" indent="446088" algn="just">
              <a:spcBef>
                <a:spcPts val="0"/>
              </a:spcBef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273459"/>
            <a:ext cx="1261344" cy="12570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986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393" y="142505"/>
            <a:ext cx="10432268" cy="5462648"/>
          </a:xfrm>
        </p:spPr>
        <p:txBody>
          <a:bodyPr>
            <a:normAutofit fontScale="92500" lnSpcReduction="20000"/>
          </a:bodyPr>
          <a:lstStyle/>
          <a:p>
            <a:pPr marL="0" indent="446088" algn="ctr">
              <a:lnSpc>
                <a:spcPct val="134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НОРМАТИВНО - ПРАВОВОЙ  ДОКУМЕНТАЦИИ </a:t>
            </a:r>
          </a:p>
          <a:p>
            <a:pPr marL="0" indent="446088" algn="ctr">
              <a:lnSpc>
                <a:spcPct val="134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ПЕДАГОГОВ-ПСИХОЛОГОВ: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 правах ребенка;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Российской Федерации; 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«Об образовании в РФ» от 29.12.2012 года № 273-ФЗ;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государственные образовательные стандарты общего образования;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труда и социальной защиты Российской Федерации от 24 июля 2015 г. № 514н «Об утверждении профессионального стандарта «Педагог-психолог»;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Минобразования РФ от 24.12.2001 г. № 29/1886-6 «Об использовании рабочего времени педагога-психолога образовательного учреждения»;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 Министерства образования и науки РФ от 22 декабря 2014 года № 1601 «О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договоре»;</a:t>
            </a:r>
          </a:p>
          <a:p>
            <a:pPr lvl="0" algn="just">
              <a:lnSpc>
                <a:spcPct val="134000"/>
              </a:lnSpc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11.05.2016 г. № 536 «Об утверждении Особенностей режима рабочего времени и времени отдыха педагогических и иных работников организаций, осуществляющих образовательную деятельность»  и другие.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273459"/>
            <a:ext cx="1261344" cy="12570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01B91F-E6E1-4FD8-9EBB-B460BD05645D}"/>
              </a:ext>
            </a:extLst>
          </p:cNvPr>
          <p:cNvSpPr txBox="1"/>
          <p:nvPr/>
        </p:nvSpPr>
        <p:spPr>
          <a:xfrm>
            <a:off x="2101931" y="5605153"/>
            <a:ext cx="8182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Методические рекомендации министерства Просвещения РФ </a:t>
            </a:r>
          </a:p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«Система функционирования психологических служб в общеобразовательных организациях» (2020 год)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6" name="Управляющая кнопка: документ 5">
            <a:hlinkClick r:id="" action="ppaction://noaction" highlightClick="1"/>
            <a:extLst>
              <a:ext uri="{FF2B5EF4-FFF2-40B4-BE49-F238E27FC236}">
                <a16:creationId xmlns="" xmlns:a16="http://schemas.microsoft.com/office/drawing/2014/main" id="{5B5B4796-E796-4E9D-96C3-9EB338024ACD}"/>
              </a:ext>
            </a:extLst>
          </p:cNvPr>
          <p:cNvSpPr/>
          <p:nvPr/>
        </p:nvSpPr>
        <p:spPr>
          <a:xfrm>
            <a:off x="1353787" y="5795158"/>
            <a:ext cx="748144" cy="617517"/>
          </a:xfrm>
          <a:prstGeom prst="actionButton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1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134" y="347759"/>
            <a:ext cx="10764096" cy="6503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ОРГАНИЗАЦИОННО-МЕТОДИЧЕСКАЯ ДОКУМЕНТАЦИЯ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ПЕДАГОГА-ПСИХОЛОГА: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циклограмма рабочего времени;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график работы;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годовой план работы; </a:t>
            </a:r>
          </a:p>
          <a:p>
            <a:pPr marL="450000" indent="0" algn="just" defTabSz="720725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 учета видов работ: диагностика, консультирование, развивающая и коррекционная работа (индивидуальная), развивающая и коррекционная работа (групповая), просветительская, профилактическая работа, организационно-методическая работа, экспертная работа;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психолого-педагогические программы;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перечень диагностических методик;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справки по итогам мероприятий и реализуемых программ;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статистический отчет и аналитический отчет о проделанной работе по итогам года.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000" indent="0" algn="just">
              <a:spcBef>
                <a:spcPts val="0"/>
              </a:spcBef>
              <a:buNone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000" indent="0" 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ДОКУМЕНТАЦИЯ ПЕДАГОГА-ПСИХОЛОГА: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медицинской карты (отражает основные параметры психофизического развития ребенка и его соматического состояния);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психического развития ребенка (совокупность сведений о возрастном развитии ребенка, представленных в онтогенетическом аспекте); </a:t>
            </a: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психологические заключения;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выписки из психологических заключений и карт развития (оформляются по запросу родителей (законных представителей), педагогов, по официальному запросу образовательных учреждений и др.);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000" indent="0" algn="just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консультаций. </a:t>
            </a:r>
            <a:endParaRPr lang="ru-RU" dirty="0"/>
          </a:p>
          <a:p>
            <a:pPr marL="450000" indent="0" algn="just"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273459"/>
            <a:ext cx="1261344" cy="12570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42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686" y="508000"/>
            <a:ext cx="10000343" cy="5944075"/>
          </a:xfrm>
        </p:spPr>
        <p:txBody>
          <a:bodyPr>
            <a:noAutofit/>
          </a:bodyPr>
          <a:lstStyle/>
          <a:p>
            <a:pPr marL="0" indent="446088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01.10.2021 г. в 100%  общеобразовательных и средних профессиональных учреждений (32 ОО + 7 филиалов, 3 СПО) организовано психолого-педагогическое сопровождение образовательного процесса, которое осуществляют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педагогов-психологов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 них:</a:t>
            </a:r>
          </a:p>
          <a:p>
            <a:pPr marL="0" indent="446088" algn="just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штатные единицы –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педагога-психолога в 17 ОО;</a:t>
            </a:r>
          </a:p>
          <a:p>
            <a:pPr marL="0" indent="446088" algn="just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договору безвозмездного оказания услуг -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педагогов-психологов ГБУ ЦППМСП м.р. Кинель-Черкасский, закрепленные за 16 ОО;</a:t>
            </a:r>
          </a:p>
          <a:p>
            <a:pPr marL="0" indent="446088" algn="just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договору безвозмездного оказания услуг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 ГБУ ДПО СО «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Отрадненский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РЦ», закрепленный за 4 ОО.</a:t>
            </a:r>
          </a:p>
          <a:p>
            <a:pPr marL="0" indent="446088" algn="just">
              <a:buFontTx/>
              <a:buChar char="-"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53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дошкольных образовательных учреждениях округа психолого-педагогическое сопровождение осуществляют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педагогов-психологов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Обеспеченность составляет 38%.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273459"/>
            <a:ext cx="1261344" cy="12570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905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469985" y="1343769"/>
            <a:ext cx="1527858" cy="4097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47737" y="323078"/>
            <a:ext cx="2874826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Оценка показателя</a:t>
            </a:r>
          </a:p>
        </p:txBody>
      </p:sp>
      <p:sp>
        <p:nvSpPr>
          <p:cNvPr id="5" name="Овал 4"/>
          <p:cNvSpPr/>
          <p:nvPr/>
        </p:nvSpPr>
        <p:spPr>
          <a:xfrm>
            <a:off x="1747777" y="1656285"/>
            <a:ext cx="1076445" cy="1029042"/>
          </a:xfrm>
          <a:prstGeom prst="ellipse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770926" y="4129467"/>
            <a:ext cx="1076445" cy="105599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713052" y="2879320"/>
            <a:ext cx="1099595" cy="106764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20051" y="1929596"/>
            <a:ext cx="6576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000" algn="just">
              <a:buFontTx/>
              <a:buChar char="-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случае полного соответствия, </a:t>
            </a:r>
          </a:p>
          <a:p>
            <a:pPr marL="4500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требуемые документы в наличии в полном объеме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20050" y="3088731"/>
            <a:ext cx="6576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000" algn="just">
              <a:buFontTx/>
              <a:buChar char="-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случае неполного соответствия, </a:t>
            </a:r>
          </a:p>
          <a:p>
            <a:pPr marL="4500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требуемые документы в наличии в неполном объеме;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20049" y="4383670"/>
            <a:ext cx="6576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000" algn="just">
              <a:buFontTx/>
              <a:buChar char="-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случае полного не соответствия, </a:t>
            </a:r>
          </a:p>
          <a:p>
            <a:pPr marL="450000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требуемые документы отсутствуют.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273459"/>
            <a:ext cx="1261344" cy="12570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94077" y="1967696"/>
            <a:ext cx="100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2 б.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7777" y="3171463"/>
            <a:ext cx="1064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1-1,9</a:t>
            </a:r>
            <a:r>
              <a:rPr lang="ru-RU" dirty="0"/>
              <a:t> 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2501" y="4433103"/>
            <a:ext cx="1088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0-0,9 б.</a:t>
            </a:r>
          </a:p>
        </p:txBody>
      </p:sp>
    </p:spTree>
    <p:extLst>
      <p:ext uri="{BB962C8B-B14F-4D97-AF65-F5344CB8AC3E}">
        <p14:creationId xmlns="" xmlns:p14="http://schemas.microsoft.com/office/powerpoint/2010/main" val="165797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7453727"/>
              </p:ext>
            </p:extLst>
          </p:nvPr>
        </p:nvGraphicFramePr>
        <p:xfrm>
          <a:off x="179282" y="364399"/>
          <a:ext cx="11719125" cy="6338999"/>
        </p:xfrm>
        <a:graphic>
          <a:graphicData uri="http://schemas.openxmlformats.org/drawingml/2006/table">
            <a:tbl>
              <a:tblPr firstRow="1" firstCol="1" bandRow="1"/>
              <a:tblGrid>
                <a:gridCol w="2621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01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535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02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02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914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914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92820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4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Информационное 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Нормативно-правовое и документационное 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Материально-техническое 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Методическое 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Кадровое обеспечение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 внутреннего контроля качества услуг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141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1 «ОЦ» с. Кинель-Черкассы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2 «ОЦ» с. </a:t>
                      </a:r>
                      <a:r>
                        <a:rPr lang="ru-RU" sz="13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Кинель-Черкассы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Тимашево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3839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Александровка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пос. Подгорный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гимназия «ОЦ» «Гармония» г.о. Отрадный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10 «ОЦ» «ЛИК» </a:t>
                      </a:r>
                      <a:r>
                        <a:rPr lang="ru-RU" sz="13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230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8 г.о. Отрадный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6 г.о. Отрадный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5772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№2 </a:t>
                      </a:r>
                      <a:r>
                        <a:rPr lang="ru-RU" sz="13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273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0286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с. </a:t>
                      </a:r>
                      <a:r>
                        <a:rPr lang="ru-RU" sz="13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Аверьяновка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ГБПОУ ОНТ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ГБПОУ БСХТ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9943" y="0"/>
            <a:ext cx="4122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Административная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оценка</a:t>
            </a:r>
          </a:p>
        </p:txBody>
      </p:sp>
    </p:spTree>
    <p:extLst>
      <p:ext uri="{BB962C8B-B14F-4D97-AF65-F5344CB8AC3E}">
        <p14:creationId xmlns="" xmlns:p14="http://schemas.microsoft.com/office/powerpoint/2010/main" val="30294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250" y="478989"/>
            <a:ext cx="110109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Профессиональная оценка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 обеспечения психолого-педагогического сопровождения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осуществлялась посредством изучения документации, связанной с ведением деятельности педагога-психолога (диагностическая, коррекционно-развивающая, профилактическая, консультативная, просветительская).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6250" y="1953593"/>
            <a:ext cx="11010900" cy="4513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ФГОС, вся документация должна быть оформлена согласно следующим принципам: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опираться на действующие нормативные документы министерства просвещения РФ;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соответствовать общей структуре работы учреждения; 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формироваться согласно главным направлениям работы педагога-психолога и охватывать весь спектр его профессиональной деятельности;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отражать график работы специалиста и иметь периодичность, согласованную со сроками сдачи отчетности;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ориентироваться на учет отдельных работ и, одновременно, оценку всех видов деятельности за отчетные периоды согласно стандартам составления отчетности, применяемым на практике службой практической психологии образования;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быть адаптированными для работы как с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нормотипичными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обучающимися разных возрастных категорий, так и с обучающимися, имеющими разного рода отклонения в развитии; 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14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занимать минимум времени на оформление и по возможности иметь лаконичное, удобно структурированное содержание.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01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905011"/>
            <a:ext cx="6096000" cy="1047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61123221"/>
              </p:ext>
            </p:extLst>
          </p:nvPr>
        </p:nvGraphicFramePr>
        <p:xfrm>
          <a:off x="261257" y="243230"/>
          <a:ext cx="11596914" cy="6388727"/>
        </p:xfrm>
        <a:graphic>
          <a:graphicData uri="http://schemas.openxmlformats.org/drawingml/2006/table">
            <a:tbl>
              <a:tblPr firstRow="1" firstCol="1" bandRow="1"/>
              <a:tblGrid>
                <a:gridCol w="32366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4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546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691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9657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92820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4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Психологическая диагностика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Психологическое консультирование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Коррекционно-развивающая работа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Психологическая профилактика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Психологическое просвещение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141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1 «ОЦ» с. Кинель-Черкассы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2 «ОЦ» с.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Кинель-Черкассы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Тимашево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3839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Александровка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282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пос. Подгорный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гимназия «ОЦ» «Гармония» г.о. Отрадный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56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10 «ОЦ» «ЛИК»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2300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8 г.о. Отрадный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№ 6 г.о. Отрадный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5772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№ 2 г.о. Отрадный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273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СОШ «ОЦ» с. Богатое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0286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ООШ с.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Аверьяновка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61257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ГБПОУ ОНТ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marL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ГБПОУ БСХТ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501" marR="125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34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89200" y="137113"/>
            <a:ext cx="10210800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69240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ОО Отрадненского образовательного округа: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500" y="463942"/>
            <a:ext cx="11796712" cy="6394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69240"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Администрации ОО</a:t>
            </a:r>
            <a:endParaRPr lang="ru-RU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Внимательно изучить и детально разобрать Методические рекомендации министерства Просвещения РФ «Система функционирования психологических служб в общеобразовательных организациях» 2020 года.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Положение о психологической службе ОО (в структуру психологической службы могут входить педагог-психолог или несколько педагогов-психологов общеобразовательной организации, социальный педагог, учитель-логопед, дефектолог) или Положение о ведении документации педагога-психолога.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Привести должностную инструкцию педагога-психолога в соответствие с </a:t>
            </a:r>
            <a:r>
              <a:rPr lang="ru-RU" sz="1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профстандартом</a:t>
            </a: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«Педагог-психолог (психолог в сфере образования)».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Организовать информационное обеспечение психолого-педагогического сопровождения участников образовательного процесса (стенд, сайт).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материально-технические условия для психолого-педагогического сопровождения участников образовательного процесса (помещение, оснащенное учебно-материальной базой, аудио или видеоаппаратурой, компьютером, оргтехникой и др.).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документ (заявление/договор/согласие) от родителей (законных представителей) на психолого-педагогическое сопровождение с указанием всех видов работ (диагностика, консультирование, коррекционно-развивающая работа, профилактика, просвещение).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систему внутреннего контроля качества предоставления психолого-педагогических услуг (отчетность, анкетирование, опросы).</a:t>
            </a:r>
            <a:endParaRPr lang="ru-RU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445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Включить в отчет о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самообследовании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ОО анализ по психолого-педагогическому сопровождению участников образовательного процесса.</a:t>
            </a: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493" y="137113"/>
            <a:ext cx="849719" cy="846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69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38" y="263536"/>
            <a:ext cx="10833100" cy="788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Педагогам-психологам ОО</a:t>
            </a:r>
          </a:p>
          <a:p>
            <a:pPr marL="449580">
              <a:lnSpc>
                <a:spcPct val="114000"/>
              </a:lnSpc>
              <a:spcAft>
                <a:spcPts val="0"/>
              </a:spcAft>
            </a:pP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500" y="791657"/>
            <a:ext cx="11518900" cy="5588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Привести организационно-методическую документацию в соответствии с законодательством и утвердить директором ОО: циклограмму рабочего времени в соответствии с объемом занимаемой должности; график работы; годовой план работы, отражающий направления, виды работ, конкретные мероприятия, в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обобщению и распространению опыта и самообразованию.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Завести журналы учета всех видов работ: диагностики, консультирования, коррекционно-развивающей работы (индивидуальная, групповая), просветительской работы, профилактической работы, экспертной работы, и обеспечить качество их ведения.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Составить перечень используемых психодиагностических методик.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Составить перечень используемых психолого-педагогических программ.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Предоставить на рецензирование авторские психолого-педагогические программы.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Обеспечить качество текущей и отчетной документации по итогам мероприятий, реализуемых программ, проделанной работы за отчетные периоды (заключения, протоколы, анализы, статистические и аналитические отчеты и др.).</a:t>
            </a:r>
          </a:p>
          <a:p>
            <a:pPr lvl="0" indent="4445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Выполнять требования законодательства в вопросах повышения квалификации и прохождения аттестации (повышение квалификации – 1 раз в 3 года, аттестация на соответствие занимаемой должности либо в целях установления квалификационной категории – 1 раз в 5 лет).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616" y="104178"/>
            <a:ext cx="849719" cy="846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791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8648CEE6-4683-4A61-85D9-9346F895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609600"/>
            <a:ext cx="9012745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Если вдруг жизнь подкидывает тебе очередной лимон, завари крепкий чай и получи удовольствие…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B548D1D-5C48-4D9E-937A-69EFC1D25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78" y="2110180"/>
            <a:ext cx="4572000" cy="2971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7B9F2D4-7134-4A36-9DE9-F0E150CD70AB}"/>
              </a:ext>
            </a:extLst>
          </p:cNvPr>
          <p:cNvSpPr txBox="1"/>
          <p:nvPr/>
        </p:nvSpPr>
        <p:spPr>
          <a:xfrm>
            <a:off x="1045029" y="5783283"/>
            <a:ext cx="6519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E7299D9-2A34-4D1F-A183-762ECDEBB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530" y="211055"/>
            <a:ext cx="1565922" cy="15606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9467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1350</TotalTime>
  <Words>1561</Words>
  <Application>Microsoft Office PowerPoint</Application>
  <PresentationFormat>Произвольный</PresentationFormat>
  <Paragraphs>304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 Результаты мониторинга  оценки качества обеспечения психолого-педагогического сопровождения участников образовательного процесса в образовательных учреждениях Отрадненского образовательного округа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Если вдруг жизнь подкидывает тебе очередной лимон, завари крепкий чай и получи удовольствие…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Результаты мониторинга  оценки качества обеспечения психолого-педагогического сопровождения участников образовательного процесса в общеобразовательных учреждениях Отрадненского образовательного округа</dc:title>
  <dc:creator>secret</dc:creator>
  <cp:lastModifiedBy>Windows User</cp:lastModifiedBy>
  <cp:revision>87</cp:revision>
  <cp:lastPrinted>2021-12-08T17:19:46Z</cp:lastPrinted>
  <dcterms:created xsi:type="dcterms:W3CDTF">2021-12-02T04:21:40Z</dcterms:created>
  <dcterms:modified xsi:type="dcterms:W3CDTF">2021-12-09T06:31:22Z</dcterms:modified>
</cp:coreProperties>
</file>