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9" r:id="rId5"/>
    <p:sldId id="278" r:id="rId6"/>
    <p:sldId id="281" r:id="rId7"/>
    <p:sldId id="279" r:id="rId8"/>
  </p:sldIdLst>
  <p:sldSz cx="9144000" cy="5143500" type="screen16x9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600" autoAdjust="0"/>
  </p:normalViewPr>
  <p:slideViewPr>
    <p:cSldViewPr>
      <p:cViewPr varScale="1">
        <p:scale>
          <a:sx n="115" d="100"/>
          <a:sy n="115" d="100"/>
        </p:scale>
        <p:origin x="1024" y="192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85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12.10.2022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&#1080;&#1085;&#1089;&#1090;&#1088;&#1091;&#1082;&#1094;&#1080;&#1103;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0692" y="1275606"/>
            <a:ext cx="7772400" cy="2486099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Текущие результаты работы</a:t>
            </a:r>
            <a:br>
              <a:rPr lang="ru-RU" sz="3200" b="1" dirty="0">
                <a:solidFill>
                  <a:srgbClr val="0070C0"/>
                </a:solidFill>
              </a:rPr>
            </a:br>
            <a:r>
              <a:rPr lang="ru-RU" sz="3200" b="1" dirty="0">
                <a:solidFill>
                  <a:srgbClr val="0070C0"/>
                </a:solidFill>
              </a:rPr>
              <a:t>по реализации национального проекта «Туризм и индустрия гостеприимства»  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03648" y="4587974"/>
            <a:ext cx="6400800" cy="469218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chemeClr val="tx1"/>
                </a:solidFill>
              </a:rPr>
              <a:t>12.10.2022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689" y="195486"/>
            <a:ext cx="760007" cy="704137"/>
          </a:xfrm>
          <a:prstGeom prst="rect">
            <a:avLst/>
          </a:prstGeom>
        </p:spPr>
      </p:pic>
      <p:sp>
        <p:nvSpPr>
          <p:cNvPr id="5" name="object 5"/>
          <p:cNvSpPr txBox="1">
            <a:spLocks/>
          </p:cNvSpPr>
          <p:nvPr/>
        </p:nvSpPr>
        <p:spPr>
          <a:xfrm>
            <a:off x="2142616" y="449337"/>
            <a:ext cx="4968552" cy="240567"/>
          </a:xfrm>
          <a:prstGeom prst="rect">
            <a:avLst/>
          </a:prstGeom>
        </p:spPr>
        <p:txBody>
          <a:bodyPr vert="horz" wrap="square" lIns="0" tIns="57646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lang="ru-RU" sz="1500" spc="-8" dirty="0"/>
              <a:t>Министерство образования и науки </a:t>
            </a:r>
            <a:r>
              <a:rPr lang="ru-RU" sz="1500" spc="-59" dirty="0"/>
              <a:t>Самарской</a:t>
            </a:r>
            <a:r>
              <a:rPr lang="ru-RU" sz="1500" spc="-82" dirty="0"/>
              <a:t> </a:t>
            </a:r>
            <a:r>
              <a:rPr lang="ru-RU" sz="1500" spc="-51" dirty="0"/>
              <a:t>области</a:t>
            </a:r>
            <a:endParaRPr lang="ru-RU" sz="1500" dirty="0"/>
          </a:p>
        </p:txBody>
      </p:sp>
    </p:spTree>
    <p:extLst>
      <p:ext uri="{BB962C8B-B14F-4D97-AF65-F5344CB8AC3E}">
        <p14:creationId xmlns:p14="http://schemas.microsoft.com/office/powerpoint/2010/main" val="34028948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20696" y="843558"/>
            <a:ext cx="7772400" cy="885146"/>
          </a:xfrm>
        </p:spPr>
        <p:txBody>
          <a:bodyPr>
            <a:noAutofit/>
          </a:bodyPr>
          <a:lstStyle/>
          <a:p>
            <a:r>
              <a:rPr lang="ru-RU" sz="3200" b="1" dirty="0">
                <a:solidFill>
                  <a:srgbClr val="0070C0"/>
                </a:solidFill>
              </a:rPr>
              <a:t>Документы, регламентирующие участие обучающихся в реализации проекта*:</a:t>
            </a:r>
            <a:endParaRPr lang="ru-RU" sz="3200" dirty="0">
              <a:solidFill>
                <a:srgbClr val="0070C0"/>
              </a:solidFill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689" y="195486"/>
            <a:ext cx="760007" cy="704137"/>
          </a:xfrm>
          <a:prstGeom prst="rect">
            <a:avLst/>
          </a:prstGeom>
        </p:spPr>
      </p:pic>
      <p:sp>
        <p:nvSpPr>
          <p:cNvPr id="5" name="object 5"/>
          <p:cNvSpPr txBox="1">
            <a:spLocks/>
          </p:cNvSpPr>
          <p:nvPr/>
        </p:nvSpPr>
        <p:spPr>
          <a:xfrm>
            <a:off x="1331640" y="427271"/>
            <a:ext cx="4896544" cy="240567"/>
          </a:xfrm>
          <a:prstGeom prst="rect">
            <a:avLst/>
          </a:prstGeom>
        </p:spPr>
        <p:txBody>
          <a:bodyPr vert="horz" wrap="square" lIns="0" tIns="57646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lang="ru-RU" sz="1500" spc="-8" dirty="0"/>
              <a:t>Министерство образования и науки </a:t>
            </a:r>
            <a:r>
              <a:rPr lang="ru-RU" sz="1500" spc="-59" dirty="0"/>
              <a:t>Самарской</a:t>
            </a:r>
            <a:r>
              <a:rPr lang="ru-RU" sz="1500" spc="-82" dirty="0"/>
              <a:t> </a:t>
            </a:r>
            <a:r>
              <a:rPr lang="ru-RU" sz="1500" spc="-51" dirty="0"/>
              <a:t>области</a:t>
            </a:r>
            <a:endParaRPr lang="ru-RU" sz="1500" dirty="0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747761" y="2301720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3200" dirty="0">
              <a:solidFill>
                <a:srgbClr val="0070C0"/>
              </a:solidFill>
            </a:endParaRPr>
          </a:p>
        </p:txBody>
      </p:sp>
      <p:sp>
        <p:nvSpPr>
          <p:cNvPr id="8" name="Заголовок 1"/>
          <p:cNvSpPr txBox="1">
            <a:spLocks/>
          </p:cNvSpPr>
          <p:nvPr/>
        </p:nvSpPr>
        <p:spPr>
          <a:xfrm>
            <a:off x="945625" y="2301720"/>
            <a:ext cx="7772400" cy="110251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4000500" lvl="8" indent="-342900" algn="just">
              <a:buAutoNum type="arabicPeriod"/>
            </a:pPr>
            <a:endParaRPr lang="ru-RU" sz="600" dirty="0">
              <a:solidFill>
                <a:srgbClr val="0070C0"/>
              </a:solidFill>
            </a:endParaRPr>
          </a:p>
          <a:p>
            <a:pPr algn="just"/>
            <a:endParaRPr lang="ru-RU" sz="3200" b="1" dirty="0">
              <a:solidFill>
                <a:srgbClr val="0070C0"/>
              </a:solidFill>
            </a:endParaRPr>
          </a:p>
          <a:p>
            <a:pPr algn="just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ru-RU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buAutoNum type="arabicPeriod"/>
            </a:pPr>
            <a:r>
              <a:rPr lang="ru-RU" sz="1200" b="1" dirty="0">
                <a:latin typeface="+mn-lt"/>
                <a:cs typeface="Arial" panose="020B0604020202020204" pitchFamily="34" charset="0"/>
              </a:rPr>
              <a:t>Постановление Правительства Самарской области от 26.08.2022 № 707 «Об утверждении порядка формирования реестра исполнителей государственных услуг по созданию условий в Самарской области для обеспечения отдельных категорий граждан возможностью путешествовать с целью развития туристского потенциала Российской Федерации в соответствии с социальным сертификатом и Порядка формирования перечня потребителей государственных услуг, имеющих право на получение государственной услуги по созданию условий в Самарской области для обеспечения отдельных категорий граждан возможностью путешествовать, с целью развития туристского потенциала Российской Федерации в соответствии с социальным сертификатом»</a:t>
            </a:r>
          </a:p>
          <a:p>
            <a:pPr marL="342900" indent="-342900" algn="just">
              <a:buAutoNum type="arabicPeriod"/>
            </a:pPr>
            <a:endParaRPr lang="ru-RU" sz="1400" dirty="0">
              <a:solidFill>
                <a:srgbClr val="0070C0"/>
              </a:solidFill>
              <a:latin typeface="+mn-lt"/>
            </a:endParaRPr>
          </a:p>
          <a:p>
            <a:pPr algn="just">
              <a:buAutoNum type="arabicPeriod"/>
            </a:pPr>
            <a:r>
              <a:rPr lang="ru-RU" sz="1200" b="1" dirty="0">
                <a:latin typeface="+mn-lt"/>
                <a:cs typeface="Arial" panose="020B0604020202020204" pitchFamily="34" charset="0"/>
              </a:rPr>
              <a:t>Приказ министерства туризма Самарской области от 16.09.2022 № 17-п «Об утверждении Порядка отбора потребителей услуг, имеющих право на получение государственной услуги по созданию условий в Самарской области для обеспечения отдельных категорий граждан возможностью путешествовать, с целью развития туристского потенциала Российской Федерации в соответствии с социальным сертификатом»</a:t>
            </a:r>
          </a:p>
          <a:p>
            <a:pPr algn="just"/>
            <a:r>
              <a:rPr lang="ru-RU" sz="1400" i="1" dirty="0"/>
              <a:t>________________________________________</a:t>
            </a:r>
          </a:p>
          <a:p>
            <a:pPr algn="just"/>
            <a:r>
              <a:rPr lang="ru-RU" sz="1200" i="1" dirty="0"/>
              <a:t>* Направлены в ТУ и ДО (письмо </a:t>
            </a:r>
            <a:r>
              <a:rPr lang="ru-RU" sz="1200" i="1" dirty="0" err="1"/>
              <a:t>МОиН</a:t>
            </a:r>
            <a:r>
              <a:rPr lang="ru-RU" sz="1200" i="1" dirty="0"/>
              <a:t> СО от 22.09.2022 № МО/2019)</a:t>
            </a:r>
          </a:p>
        </p:txBody>
      </p:sp>
    </p:spTree>
    <p:extLst>
      <p:ext uri="{BB962C8B-B14F-4D97-AF65-F5344CB8AC3E}">
        <p14:creationId xmlns:p14="http://schemas.microsoft.com/office/powerpoint/2010/main" val="4028243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31640" y="195486"/>
            <a:ext cx="7566104" cy="85725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70C0"/>
                </a:solidFill>
              </a:rPr>
              <a:t>Основные параметры проекта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9410817"/>
              </p:ext>
            </p:extLst>
          </p:nvPr>
        </p:nvGraphicFramePr>
        <p:xfrm>
          <a:off x="457200" y="1200150"/>
          <a:ext cx="8229600" cy="314783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070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9788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5152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+mn-lt"/>
                        </a:rPr>
                        <a:t>Получатели</a:t>
                      </a:r>
                      <a:r>
                        <a:rPr lang="ru-RU" sz="1800" b="1" baseline="0" dirty="0">
                          <a:solidFill>
                            <a:srgbClr val="0070C0"/>
                          </a:solidFill>
                          <a:latin typeface="+mn-lt"/>
                        </a:rPr>
                        <a:t> социальных сертификатов</a:t>
                      </a:r>
                      <a:endParaRPr lang="ru-RU" sz="1800" b="1" dirty="0">
                        <a:solidFill>
                          <a:srgbClr val="0070C0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      Учащиеся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5 – 9 классов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2188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70C0"/>
                          </a:solidFill>
                          <a:latin typeface="+mn-lt"/>
                        </a:rPr>
                        <a:t>Категория учащихся</a:t>
                      </a: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424893" marR="558573" indent="-345381">
                        <a:lnSpc>
                          <a:spcPct val="79800"/>
                        </a:lnSpc>
                        <a:spcBef>
                          <a:spcPts val="532"/>
                        </a:spcBef>
                        <a:tabLst>
                          <a:tab pos="424893" algn="l"/>
                        </a:tabLst>
                      </a:pPr>
                      <a:r>
                        <a:rPr lang="ru-RU" sz="1800" spc="-98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        Обучающиеся,</a:t>
                      </a:r>
                      <a:r>
                        <a:rPr lang="ru-RU" sz="1800" spc="-145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82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проявившие</a:t>
                      </a:r>
                      <a:r>
                        <a:rPr lang="ru-RU" sz="1800" spc="-141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8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выдающиеся</a:t>
                      </a:r>
                      <a:r>
                        <a:rPr lang="ru-RU" sz="1800" spc="-8" baseline="0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78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способности,</a:t>
                      </a:r>
                      <a:r>
                        <a:rPr lang="ru-RU" sz="1800" spc="-121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82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добившиеся</a:t>
                      </a:r>
                      <a:r>
                        <a:rPr lang="ru-RU" sz="1800" spc="-121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55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успехов </a:t>
                      </a:r>
                      <a:r>
                        <a:rPr lang="ru-RU" sz="1800" spc="-82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в</a:t>
                      </a:r>
                      <a:r>
                        <a:rPr lang="ru-RU" sz="1800" spc="-160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70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учебной</a:t>
                      </a:r>
                      <a:r>
                        <a:rPr lang="ru-RU" sz="1800" spc="-160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47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и</a:t>
                      </a:r>
                      <a:r>
                        <a:rPr lang="ru-RU" sz="1800" spc="-160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82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(или)</a:t>
                      </a:r>
                      <a:r>
                        <a:rPr lang="ru-RU" sz="1800" spc="-160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20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общественной,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  <a:cs typeface="Trebuchet MS"/>
                      </a:endParaRPr>
                    </a:p>
                    <a:p>
                      <a:pPr marL="424893" marR="3976">
                        <a:lnSpc>
                          <a:spcPct val="79800"/>
                        </a:lnSpc>
                      </a:pPr>
                      <a:r>
                        <a:rPr lang="ru-RU" sz="1800" spc="-59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научной</a:t>
                      </a:r>
                      <a:r>
                        <a:rPr lang="ru-RU" sz="1800" spc="-102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86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(научно-</a:t>
                      </a:r>
                      <a:r>
                        <a:rPr lang="ru-RU" sz="1800" spc="-35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исследовательской), </a:t>
                      </a:r>
                      <a:r>
                        <a:rPr lang="ru-RU" sz="1800" spc="-86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творческой,</a:t>
                      </a:r>
                      <a:r>
                        <a:rPr lang="ru-RU" sz="1800" spc="-39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82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физкультурно-</a:t>
                      </a:r>
                      <a:r>
                        <a:rPr lang="ru-RU" sz="1800" spc="-51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спортивной, </a:t>
                      </a:r>
                      <a:r>
                        <a:rPr lang="ru-RU" sz="1800" spc="-70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добровольческой</a:t>
                      </a:r>
                      <a:r>
                        <a:rPr lang="ru-RU" sz="1800" spc="-102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 </a:t>
                      </a:r>
                      <a:r>
                        <a:rPr lang="ru-RU" sz="1800" spc="-16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(волонтерской) </a:t>
                      </a:r>
                      <a:r>
                        <a:rPr lang="ru-RU" sz="1800" spc="-8" dirty="0">
                          <a:solidFill>
                            <a:schemeClr val="tx1"/>
                          </a:solidFill>
                          <a:latin typeface="+mn-lt"/>
                          <a:cs typeface="Trebuchet MS"/>
                        </a:rPr>
                        <a:t>деятельности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  <a:cs typeface="Trebuchet MS"/>
                      </a:endParaRPr>
                    </a:p>
                    <a:p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r>
                        <a:rPr lang="ru-RU" sz="1800" b="1" dirty="0">
                          <a:solidFill>
                            <a:srgbClr val="0070C0"/>
                          </a:solidFill>
                        </a:rPr>
                        <a:t>Исполнители</a:t>
                      </a: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800" dirty="0">
                          <a:solidFill>
                            <a:schemeClr val="tx1"/>
                          </a:solidFill>
                        </a:rPr>
                        <a:t>        Юридические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</a:rPr>
                        <a:t> лица – </a:t>
                      </a:r>
                    </a:p>
                    <a:p>
                      <a:r>
                        <a:rPr lang="ru-RU" sz="1800" baseline="0" dirty="0">
                          <a:solidFill>
                            <a:schemeClr val="tx1"/>
                          </a:solidFill>
                        </a:rPr>
                        <a:t>        региональные туроператоры</a:t>
                      </a:r>
                      <a:endParaRPr lang="ru-RU" sz="180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60689" y="195486"/>
            <a:ext cx="760007" cy="70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974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rgbClr val="0070C0"/>
                </a:solidFill>
              </a:rPr>
              <a:t>Алгоритм действий ТУ и ДО*: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5448850"/>
              </p:ext>
            </p:extLst>
          </p:nvPr>
        </p:nvGraphicFramePr>
        <p:xfrm>
          <a:off x="457200" y="1200150"/>
          <a:ext cx="8229600" cy="30295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17220"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1. Определение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обучающихся - потребителей услуги для групповых поездок;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</a:rPr>
                        <a:t>2. Назначение сопровождающих группу детей из числа педагогов;</a:t>
                      </a: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208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</a:rPr>
                        <a:t>3. Направление </a:t>
                      </a:r>
                      <a:r>
                        <a:rPr lang="ru-RU" sz="1800" b="1" baseline="0" dirty="0">
                          <a:solidFill>
                            <a:srgbClr val="FF0000"/>
                          </a:solidFill>
                          <a:latin typeface="+mn-lt"/>
                        </a:rPr>
                        <a:t>до 27.09.2022 </a:t>
                      </a:r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в </a:t>
                      </a:r>
                      <a:r>
                        <a:rPr lang="ru-RU" sz="1800" b="0" dirty="0" err="1">
                          <a:solidFill>
                            <a:schemeClr val="tx1"/>
                          </a:solidFill>
                          <a:latin typeface="+mn-lt"/>
                        </a:rPr>
                        <a:t>МОиН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СО 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+mn-lt"/>
                        </a:rPr>
                        <a:t>списков обучающихся - потребителей услуги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;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Контроль подачи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заявлений родителями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данных обучающихся на ГИС СО «Портал государственных услуг» для получения социального сертификата**;</a:t>
                      </a:r>
                    </a:p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Передача социальных сертификатов туроператору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19885" y="4390870"/>
            <a:ext cx="842493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1400" dirty="0"/>
              <a:t>* письмо </a:t>
            </a:r>
            <a:r>
              <a:rPr lang="ru-RU" sz="1400" dirty="0" err="1"/>
              <a:t>МОиН</a:t>
            </a:r>
            <a:r>
              <a:rPr lang="ru-RU" sz="1400" dirty="0"/>
              <a:t> СО от 22.09.2022 № МО/1219-ту</a:t>
            </a:r>
          </a:p>
          <a:p>
            <a:pPr algn="just"/>
            <a:r>
              <a:rPr lang="ru-RU" sz="1400" dirty="0"/>
              <a:t>** Инструкция по подаче заявления:</a:t>
            </a:r>
            <a:r>
              <a:rPr lang="ru-RU" sz="1400" dirty="0">
                <a:hlinkClick r:id="rId2" action="ppaction://hlinkfile"/>
              </a:rPr>
              <a:t> </a:t>
            </a:r>
            <a:r>
              <a:rPr lang="en-US" sz="1400" u="sng" dirty="0">
                <a:hlinkClick r:id="rId2" action="ppaction://hlinkfile"/>
              </a:rPr>
              <a:t>https://cloud.mail.ru/public/3B1A/UqMrhDgre</a:t>
            </a:r>
            <a:r>
              <a:rPr lang="ru-RU" sz="1400" u="sng" dirty="0">
                <a:hlinkClick r:id="rId2" action="ppaction://hlinkfile"/>
              </a:rPr>
              <a:t> </a:t>
            </a:r>
            <a:endParaRPr lang="ru-RU" sz="1400" u="sng" dirty="0"/>
          </a:p>
        </p:txBody>
      </p:sp>
      <p:pic>
        <p:nvPicPr>
          <p:cNvPr id="6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9513" y="195486"/>
            <a:ext cx="760007" cy="70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340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2"/>
          <p:cNvSpPr>
            <a:spLocks noGrp="1"/>
          </p:cNvSpPr>
          <p:nvPr>
            <p:ph type="ctrTitle"/>
          </p:nvPr>
        </p:nvSpPr>
        <p:spPr>
          <a:xfrm>
            <a:off x="342901" y="942405"/>
            <a:ext cx="8349853" cy="769441"/>
          </a:xfrm>
        </p:spPr>
        <p:txBody>
          <a:bodyPr anchor="t">
            <a:normAutofit fontScale="90000"/>
          </a:bodyPr>
          <a:lstStyle/>
          <a:p>
            <a:r>
              <a:rPr lang="ru-RU" altLang="ru-RU" sz="1800" b="1" dirty="0">
                <a:solidFill>
                  <a:srgbClr val="0070C0"/>
                </a:solidFill>
                <a:latin typeface="Calibri" pitchFamily="34" charset="0"/>
                <a:cs typeface="Traditional Arabic" pitchFamily="18" charset="-78"/>
              </a:rPr>
              <a:t>ТУ (ДО), не распределившие полностью социальные сертификаты между обучающимися </a:t>
            </a:r>
            <a:br>
              <a:rPr lang="ru-RU" altLang="ru-RU" sz="1800" b="1" dirty="0">
                <a:solidFill>
                  <a:srgbClr val="0070C0"/>
                </a:solidFill>
                <a:latin typeface="Calibri" pitchFamily="34" charset="0"/>
                <a:cs typeface="Traditional Arabic" pitchFamily="18" charset="-78"/>
              </a:rPr>
            </a:br>
            <a:r>
              <a:rPr lang="ru-RU" altLang="ru-RU" sz="1800" b="1" dirty="0">
                <a:solidFill>
                  <a:srgbClr val="0070C0"/>
                </a:solidFill>
                <a:latin typeface="Calibri" pitchFamily="34" charset="0"/>
                <a:cs typeface="Traditional Arabic" pitchFamily="18" charset="-78"/>
              </a:rPr>
              <a:t>5-9 классов ОО Самарской области (по состоянию на 11.10.2022):</a:t>
            </a:r>
            <a:br>
              <a:rPr lang="ru-RU" altLang="ru-RU" sz="1800" b="1" dirty="0">
                <a:solidFill>
                  <a:srgbClr val="0070C0"/>
                </a:solidFill>
                <a:latin typeface="Calibri" pitchFamily="34" charset="0"/>
                <a:cs typeface="Traditional Arabic" pitchFamily="18" charset="-78"/>
              </a:rPr>
            </a:br>
            <a:br>
              <a:rPr lang="ru-RU" altLang="ru-RU" sz="2100" b="1" dirty="0">
                <a:solidFill>
                  <a:srgbClr val="0070C0"/>
                </a:solidFill>
                <a:latin typeface="Calibri" pitchFamily="34" charset="0"/>
              </a:rPr>
            </a:br>
            <a:endParaRPr lang="ru-RU" altLang="ru-RU" sz="1400" i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4099" name="Прямоугольник 1"/>
          <p:cNvSpPr>
            <a:spLocks noChangeArrowheads="1"/>
          </p:cNvSpPr>
          <p:nvPr/>
        </p:nvSpPr>
        <p:spPr bwMode="auto">
          <a:xfrm>
            <a:off x="342900" y="2211710"/>
            <a:ext cx="8273654" cy="150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/>
            <a:r>
              <a:rPr lang="ru-RU" sz="1500" dirty="0">
                <a:latin typeface="Calibri" pitchFamily="34" charset="0"/>
              </a:rPr>
              <a:t>	</a:t>
            </a:r>
          </a:p>
          <a:p>
            <a:pPr algn="just"/>
            <a:r>
              <a:rPr lang="ru-RU" sz="1500" dirty="0">
                <a:latin typeface="Calibri" pitchFamily="34" charset="0"/>
              </a:rPr>
              <a:t>	</a:t>
            </a:r>
          </a:p>
          <a:p>
            <a:pPr algn="just"/>
            <a:r>
              <a:rPr lang="ru-RU" sz="1500" dirty="0">
                <a:latin typeface="Calibri" pitchFamily="34" charset="0"/>
              </a:rPr>
              <a:t>	</a:t>
            </a:r>
          </a:p>
          <a:p>
            <a:pPr algn="just"/>
            <a:r>
              <a:rPr lang="ru-RU" sz="1500" dirty="0">
                <a:latin typeface="Calibri" pitchFamily="34" charset="0"/>
              </a:rPr>
              <a:t>	</a:t>
            </a:r>
          </a:p>
          <a:p>
            <a:r>
              <a:rPr lang="ru-RU" sz="1500" dirty="0">
                <a:latin typeface="Calibri" pitchFamily="34" charset="0"/>
              </a:rPr>
              <a:t>	</a:t>
            </a:r>
          </a:p>
          <a:p>
            <a:r>
              <a:rPr lang="ru-RU" dirty="0">
                <a:latin typeface="Calibri" pitchFamily="34" charset="0"/>
              </a:rPr>
              <a:t>____________________________________________________________________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5551469"/>
              </p:ext>
            </p:extLst>
          </p:nvPr>
        </p:nvGraphicFramePr>
        <p:xfrm>
          <a:off x="483284" y="1771650"/>
          <a:ext cx="7977149" cy="1146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9822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9822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364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4421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ТУ (ДО)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МО СО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Квота по количеству потребителей услуги*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1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Количество обучающихся в </a:t>
                      </a:r>
                      <a:r>
                        <a:rPr lang="ru-RU" sz="1100" b="0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списках</a:t>
                      </a:r>
                      <a:endParaRPr lang="ru-RU" sz="1100" b="0" dirty="0">
                        <a:solidFill>
                          <a:schemeClr val="tx1"/>
                        </a:solidFill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cs typeface="Traditional Arabic" pitchFamily="18" charset="-78"/>
                        </a:rPr>
                        <a:t>ДО Самара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ru-RU" sz="1400" b="1" dirty="0" err="1">
                          <a:cs typeface="Traditional Arabic" pitchFamily="18" charset="-78"/>
                        </a:rPr>
                        <a:t>г.о.Самара</a:t>
                      </a:r>
                      <a:endParaRPr lang="ru-RU" sz="14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cs typeface="Traditional Arabic" pitchFamily="18" charset="-78"/>
                        </a:rPr>
                        <a:t>2509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cs typeface="Traditional Arabic" pitchFamily="18" charset="-78"/>
                        </a:rPr>
                        <a:t>261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147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dirty="0">
                          <a:cs typeface="Traditional Arabic" pitchFamily="18" charset="-78"/>
                        </a:rPr>
                        <a:t>Самарское ТУ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/>
                      <a:endParaRPr lang="ru-RU" sz="14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cs typeface="Traditional Arabic" pitchFamily="18" charset="-78"/>
                        </a:rPr>
                        <a:t>174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>
                          <a:cs typeface="Traditional Arabic" pitchFamily="18" charset="-78"/>
                        </a:rPr>
                        <a:t>157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1" y="238268"/>
            <a:ext cx="760007" cy="704137"/>
          </a:xfrm>
          <a:prstGeom prst="rect">
            <a:avLst/>
          </a:prstGeom>
        </p:spPr>
      </p:pic>
      <p:sp>
        <p:nvSpPr>
          <p:cNvPr id="8" name="object 5"/>
          <p:cNvSpPr txBox="1">
            <a:spLocks/>
          </p:cNvSpPr>
          <p:nvPr/>
        </p:nvSpPr>
        <p:spPr>
          <a:xfrm>
            <a:off x="1331641" y="424674"/>
            <a:ext cx="4896543" cy="245761"/>
          </a:xfrm>
          <a:prstGeom prst="rect">
            <a:avLst/>
          </a:prstGeom>
        </p:spPr>
        <p:txBody>
          <a:bodyPr vert="horz" wrap="square" lIns="0" tIns="57646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9939" marR="3976">
              <a:lnSpc>
                <a:spcPct val="78900"/>
              </a:lnSpc>
              <a:spcBef>
                <a:spcPts val="454"/>
              </a:spcBef>
            </a:pPr>
            <a:r>
              <a:rPr lang="ru-RU" sz="1500" spc="-8" dirty="0"/>
              <a:t>Министерство образования и науки </a:t>
            </a:r>
            <a:r>
              <a:rPr lang="ru-RU" sz="1500" spc="-59" dirty="0"/>
              <a:t>Самарской</a:t>
            </a:r>
            <a:r>
              <a:rPr lang="ru-RU" sz="1500" spc="-82" dirty="0"/>
              <a:t> </a:t>
            </a:r>
            <a:r>
              <a:rPr lang="ru-RU" sz="1500" spc="-51" dirty="0"/>
              <a:t>области</a:t>
            </a:r>
            <a:endParaRPr lang="ru-RU" sz="1500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483283" y="4385597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dirty="0">
                <a:solidFill>
                  <a:srgbClr val="0070C0"/>
                </a:solidFill>
              </a:rPr>
              <a:t>_________________________________________</a:t>
            </a:r>
          </a:p>
          <a:p>
            <a:pPr algn="just"/>
            <a:r>
              <a:rPr lang="ru-RU" sz="1200" dirty="0">
                <a:solidFill>
                  <a:srgbClr val="0070C0"/>
                </a:solidFill>
              </a:rPr>
              <a:t>* Квота направлена в ТУ и ДО письмом </a:t>
            </a:r>
            <a:r>
              <a:rPr lang="ru-RU" sz="1200" dirty="0" err="1">
                <a:solidFill>
                  <a:srgbClr val="0070C0"/>
                </a:solidFill>
              </a:rPr>
              <a:t>МОиН</a:t>
            </a:r>
            <a:r>
              <a:rPr lang="ru-RU" sz="1200" dirty="0">
                <a:solidFill>
                  <a:srgbClr val="0070C0"/>
                </a:solidFill>
              </a:rPr>
              <a:t> СО от 26.08.2022 № МО/1046-ту</a:t>
            </a:r>
          </a:p>
        </p:txBody>
      </p:sp>
    </p:spTree>
    <p:extLst>
      <p:ext uri="{BB962C8B-B14F-4D97-AF65-F5344CB8AC3E}">
        <p14:creationId xmlns:p14="http://schemas.microsoft.com/office/powerpoint/2010/main" val="30866260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dirty="0">
                <a:solidFill>
                  <a:srgbClr val="0070C0"/>
                </a:solidFill>
              </a:rPr>
              <a:t>Алгоритм действий ТУ и ДО при отказе обучающегося от туристической услуги:</a:t>
            </a: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465889"/>
              </p:ext>
            </p:extLst>
          </p:nvPr>
        </p:nvGraphicFramePr>
        <p:xfrm>
          <a:off x="457200" y="1200150"/>
          <a:ext cx="8229600" cy="36587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435496">
                <a:tc>
                  <a:txBody>
                    <a:bodyPr/>
                    <a:lstStyle/>
                    <a:p>
                      <a:pPr algn="just"/>
                      <a:r>
                        <a:rPr lang="ru-RU" sz="1800" b="0" dirty="0">
                          <a:solidFill>
                            <a:schemeClr val="tx1"/>
                          </a:solidFill>
                          <a:latin typeface="+mn-lt"/>
                        </a:rPr>
                        <a:t>1. Замена обучающегося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;</a:t>
                      </a:r>
                      <a:endParaRPr lang="ru-RU" sz="1800" b="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20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</a:rPr>
                        <a:t>2. Внесение нового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</a:rPr>
                        <a:t>обучающегося в список потребителей </a:t>
                      </a:r>
                      <a:r>
                        <a:rPr lang="ru-RU" sz="1800" dirty="0" err="1">
                          <a:solidFill>
                            <a:schemeClr val="tx1"/>
                          </a:solidFill>
                          <a:latin typeface="+mn-lt"/>
                        </a:rPr>
                        <a:t>туруслуги</a:t>
                      </a:r>
                      <a:r>
                        <a:rPr lang="ru-RU" sz="1800" baseline="0" dirty="0">
                          <a:solidFill>
                            <a:schemeClr val="tx1"/>
                          </a:solidFill>
                          <a:latin typeface="+mn-lt"/>
                        </a:rPr>
                        <a:t> (под фамилией заменяемого в следующей строке, без номера). Фамилия заменяемого  выделяется красным цветом</a:t>
                      </a:r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</a:rPr>
                        <a:t>;</a:t>
                      </a: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9208">
                <a:tc>
                  <a:txBody>
                    <a:bodyPr/>
                    <a:lstStyle/>
                    <a:p>
                      <a:pPr algn="just"/>
                      <a:r>
                        <a:rPr lang="ru-RU" sz="1800" dirty="0">
                          <a:solidFill>
                            <a:schemeClr val="tx1"/>
                          </a:solidFill>
                          <a:latin typeface="+mn-lt"/>
                        </a:rPr>
                        <a:t>3. Направление 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списка в </a:t>
                      </a:r>
                      <a:r>
                        <a:rPr lang="ru-RU" sz="1800" b="0" baseline="0" dirty="0" err="1">
                          <a:solidFill>
                            <a:schemeClr val="tx1"/>
                          </a:solidFill>
                          <a:latin typeface="+mn-lt"/>
                        </a:rPr>
                        <a:t>МОиН</a:t>
                      </a:r>
                      <a:r>
                        <a:rPr lang="ru-RU" sz="1800" b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СО (Девятову М.Р.). Если родитель заменяемого обучающегося уже внес данные в 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ГИС СО «Портал государственных услуг»,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вместе со списком нужно предоставить скан письменного заявления родителя об отказе от </a:t>
                      </a:r>
                      <a:r>
                        <a:rPr lang="ru-RU" sz="1800" kern="1200" baseline="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туруслуги</a:t>
                      </a:r>
                      <a:r>
                        <a:rPr lang="ru-RU" sz="1800" b="1" baseline="0" dirty="0">
                          <a:solidFill>
                            <a:schemeClr val="tx1"/>
                          </a:solidFill>
                          <a:latin typeface="+mn-lt"/>
                        </a:rPr>
                        <a:t>;</a:t>
                      </a:r>
                      <a:endParaRPr lang="ru-RU" sz="1800" b="1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5860">
                <a:tc>
                  <a:txBody>
                    <a:bodyPr/>
                    <a:lstStyle/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4. Контроль подачи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заявления родителями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вновь</a:t>
                      </a:r>
                      <a:r>
                        <a:rPr lang="ru-RU" sz="1800" kern="1200" baseline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заявленного</a:t>
                      </a:r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обучающегося на ГИС СО «Портал государственных услуг» для получения социального сертификата;</a:t>
                      </a:r>
                    </a:p>
                    <a:p>
                      <a:pPr algn="just"/>
                      <a:r>
                        <a:rPr lang="ru-RU" sz="18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5. Передача социального сертификата туроператору.</a:t>
                      </a:r>
                      <a:endParaRPr lang="ru-RU" sz="1800" dirty="0">
                        <a:solidFill>
                          <a:schemeClr val="tx1"/>
                        </a:solidFill>
                        <a:latin typeface="+mn-lt"/>
                      </a:endParaRPr>
                    </a:p>
                  </a:txBody>
                  <a:tcPr marT="34290" marB="3429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9513" y="195486"/>
            <a:ext cx="760007" cy="7041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12312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2"/>
          <p:cNvSpPr>
            <a:spLocks noGrp="1"/>
          </p:cNvSpPr>
          <p:nvPr>
            <p:ph type="ctrTitle"/>
          </p:nvPr>
        </p:nvSpPr>
        <p:spPr>
          <a:xfrm>
            <a:off x="553124" y="424569"/>
            <a:ext cx="8349853" cy="769441"/>
          </a:xfrm>
        </p:spPr>
        <p:txBody>
          <a:bodyPr anchor="t"/>
          <a:lstStyle/>
          <a:p>
            <a:pPr algn="ctr"/>
            <a:r>
              <a:rPr lang="ru-RU" altLang="ru-RU" sz="1800" b="1" dirty="0">
                <a:solidFill>
                  <a:srgbClr val="0070C0"/>
                </a:solidFill>
                <a:latin typeface="Calibri" pitchFamily="34" charset="0"/>
                <a:cs typeface="Traditional Arabic" pitchFamily="18" charset="-78"/>
              </a:rPr>
              <a:t>Ближайшие путешествия в рамках проекта:</a:t>
            </a:r>
            <a:br>
              <a:rPr lang="ru-RU" altLang="ru-RU" sz="2100" b="1" dirty="0">
                <a:solidFill>
                  <a:srgbClr val="0070C0"/>
                </a:solidFill>
                <a:latin typeface="Calibri" pitchFamily="34" charset="0"/>
              </a:rPr>
            </a:br>
            <a:endParaRPr lang="ru-RU" altLang="ru-RU" sz="1400" i="1" dirty="0">
              <a:solidFill>
                <a:srgbClr val="0070C0"/>
              </a:solidFill>
              <a:latin typeface="Calibri" pitchFamily="34" charset="0"/>
            </a:endParaRPr>
          </a:p>
        </p:txBody>
      </p:sp>
      <p:sp>
        <p:nvSpPr>
          <p:cNvPr id="4099" name="Прямоугольник 1"/>
          <p:cNvSpPr>
            <a:spLocks noChangeArrowheads="1"/>
          </p:cNvSpPr>
          <p:nvPr/>
        </p:nvSpPr>
        <p:spPr bwMode="auto">
          <a:xfrm>
            <a:off x="342900" y="1771651"/>
            <a:ext cx="8273654" cy="1500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/>
          <a:p>
            <a:pPr algn="just"/>
            <a:r>
              <a:rPr lang="ru-RU" sz="1500" dirty="0">
                <a:latin typeface="Calibri" pitchFamily="34" charset="0"/>
              </a:rPr>
              <a:t>	</a:t>
            </a:r>
          </a:p>
          <a:p>
            <a:pPr algn="just"/>
            <a:r>
              <a:rPr lang="ru-RU" sz="1500" dirty="0">
                <a:latin typeface="Calibri" pitchFamily="34" charset="0"/>
              </a:rPr>
              <a:t>	</a:t>
            </a:r>
          </a:p>
          <a:p>
            <a:pPr algn="just"/>
            <a:r>
              <a:rPr lang="ru-RU" sz="1500" dirty="0">
                <a:latin typeface="Calibri" pitchFamily="34" charset="0"/>
              </a:rPr>
              <a:t>	</a:t>
            </a:r>
          </a:p>
          <a:p>
            <a:pPr algn="just"/>
            <a:r>
              <a:rPr lang="ru-RU" sz="1500" dirty="0">
                <a:latin typeface="Calibri" pitchFamily="34" charset="0"/>
              </a:rPr>
              <a:t>	</a:t>
            </a:r>
          </a:p>
          <a:p>
            <a:r>
              <a:rPr lang="ru-RU" sz="1500" dirty="0">
                <a:latin typeface="Calibri" pitchFamily="34" charset="0"/>
              </a:rPr>
              <a:t>	</a:t>
            </a:r>
          </a:p>
          <a:p>
            <a:r>
              <a:rPr lang="ru-RU" dirty="0">
                <a:latin typeface="Calibri" pitchFamily="34" charset="0"/>
              </a:rPr>
              <a:t>____________________________________________________________________</a:t>
            </a: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810166"/>
              </p:ext>
            </p:extLst>
          </p:nvPr>
        </p:nvGraphicFramePr>
        <p:xfrm>
          <a:off x="209820" y="1131590"/>
          <a:ext cx="8280920" cy="30403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577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60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8863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548640"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ТУ (ДО)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МО СО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Даты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Количество</a:t>
                      </a:r>
                      <a:r>
                        <a:rPr lang="ru-RU" sz="1200" b="0" baseline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 </a:t>
                      </a:r>
                      <a:r>
                        <a:rPr lang="ru-RU" sz="12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потребителей услуги*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solidFill>
                            <a:schemeClr val="tx1"/>
                          </a:solidFill>
                          <a:cs typeface="Traditional Arabic" pitchFamily="18" charset="-78"/>
                        </a:rPr>
                        <a:t>Маршрут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Северо-Восточное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cs typeface="Traditional Arabic" pitchFamily="18" charset="-78"/>
                        </a:rPr>
                        <a:t>М.р.Похвистневский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cs typeface="Traditional Arabic" pitchFamily="18" charset="-78"/>
                        </a:rPr>
                        <a:t>13-14.10.2022</a:t>
                      </a:r>
                    </a:p>
                    <a:p>
                      <a:pPr algn="ctr"/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56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Самара - </a:t>
                      </a:r>
                      <a:r>
                        <a:rPr lang="ru-RU" sz="1200" b="1" dirty="0" err="1">
                          <a:cs typeface="Traditional Arabic" pitchFamily="18" charset="-78"/>
                        </a:rPr>
                        <a:t>С.Бобровка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Юго-Западное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err="1">
                          <a:cs typeface="Traditional Arabic" pitchFamily="18" charset="-78"/>
                        </a:rPr>
                        <a:t>М.р.Приволжский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  <a:p>
                      <a:pPr algn="ctr"/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cs typeface="Traditional Arabic" pitchFamily="18" charset="-78"/>
                        </a:rPr>
                        <a:t>13-14.10.2022</a:t>
                      </a:r>
                    </a:p>
                    <a:p>
                      <a:pPr algn="ctr"/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51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cs typeface="Traditional Arabic" pitchFamily="18" charset="-78"/>
                        </a:rPr>
                        <a:t>Самара - </a:t>
                      </a:r>
                      <a:r>
                        <a:rPr lang="ru-RU" sz="1200" b="1" dirty="0" err="1">
                          <a:cs typeface="Traditional Arabic" pitchFamily="18" charset="-78"/>
                        </a:rPr>
                        <a:t>С.Бобровка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  <a:p>
                      <a:pPr algn="ctr"/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ДО Самара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cs typeface="Traditional Arabic" pitchFamily="18" charset="-78"/>
                        </a:rPr>
                        <a:t>Г.о.Самара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>
                          <a:cs typeface="Traditional Arabic" pitchFamily="18" charset="-78"/>
                        </a:rPr>
                        <a:t>13-14.10.2022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160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Город Тольятти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88620">
                <a:tc rowSpan="2"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cs typeface="Traditional Arabic" pitchFamily="18" charset="-78"/>
                        </a:rPr>
                        <a:t>Кинельское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cs typeface="Traditional Arabic" pitchFamily="18" charset="-78"/>
                        </a:rPr>
                        <a:t>Г.о.Кинель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13-14.10.2022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40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Самара экскурсионная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88620">
                <a:tc vMerge="1">
                  <a:txBody>
                    <a:bodyPr/>
                    <a:lstStyle/>
                    <a:p>
                      <a:pPr algn="ctr"/>
                      <a:endParaRPr lang="ru-RU" sz="14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cs typeface="Traditional Arabic" pitchFamily="18" charset="-78"/>
                        </a:rPr>
                        <a:t>Г.о.Кинель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14-15.10.2022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40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Самара экскурсионная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88620"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ДО Тольятти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err="1">
                          <a:cs typeface="Traditional Arabic" pitchFamily="18" charset="-78"/>
                        </a:rPr>
                        <a:t>Г.о.Самара</a:t>
                      </a:r>
                      <a:endParaRPr lang="ru-RU" sz="1200" b="1" dirty="0">
                        <a:cs typeface="Traditional Arabic" pitchFamily="18" charset="-78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14-15.10.2022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93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cs typeface="Traditional Arabic" pitchFamily="18" charset="-78"/>
                        </a:rPr>
                        <a:t>Самара экскурсионная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7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2901" y="238268"/>
            <a:ext cx="760007" cy="70413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83283" y="4677985"/>
            <a:ext cx="79928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9" name="Заголовок 2"/>
          <p:cNvSpPr txBox="1">
            <a:spLocks/>
          </p:cNvSpPr>
          <p:nvPr/>
        </p:nvSpPr>
        <p:spPr>
          <a:xfrm>
            <a:off x="251520" y="4083918"/>
            <a:ext cx="8496944" cy="792088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altLang="ru-RU" sz="1800" b="1" u="sng" dirty="0">
                <a:solidFill>
                  <a:srgbClr val="FF0000"/>
                </a:solidFill>
                <a:latin typeface="Calibri" pitchFamily="34" charset="0"/>
                <a:cs typeface="Traditional Arabic" pitchFamily="18" charset="-78"/>
              </a:rPr>
              <a:t>Задачи:</a:t>
            </a:r>
          </a:p>
          <a:p>
            <a:pPr algn="l"/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  <a:cs typeface="Traditional Arabic" pitchFamily="18" charset="-78"/>
              </a:rPr>
              <a:t>Обеспечить контроль: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  <a:cs typeface="Traditional Arabic" pitchFamily="18" charset="-78"/>
              </a:rPr>
              <a:t>подачи родителями заявлений на портал </a:t>
            </a:r>
            <a:r>
              <a:rPr lang="ru-RU" altLang="ru-RU" sz="1200" b="1" dirty="0" err="1">
                <a:solidFill>
                  <a:srgbClr val="FF0000"/>
                </a:solidFill>
                <a:latin typeface="Calibri" pitchFamily="34" charset="0"/>
                <a:cs typeface="Traditional Arabic" pitchFamily="18" charset="-78"/>
              </a:rPr>
              <a:t>госуслуг</a:t>
            </a:r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  <a:cs typeface="Traditional Arabic" pitchFamily="18" charset="-78"/>
              </a:rPr>
              <a:t> и их взаимодействия с туроператорами,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  <a:cs typeface="Traditional Arabic" pitchFamily="18" charset="-78"/>
              </a:rPr>
              <a:t>проведения родительских собраний по вопросу поездки, </a:t>
            </a:r>
          </a:p>
          <a:p>
            <a:pPr marL="171450" indent="-171450" algn="l">
              <a:buFont typeface="Arial" panose="020B0604020202020204" pitchFamily="34" charset="0"/>
              <a:buChar char="•"/>
            </a:pPr>
            <a:r>
              <a:rPr lang="ru-RU" altLang="ru-RU" sz="1200" b="1" dirty="0">
                <a:solidFill>
                  <a:srgbClr val="FF0000"/>
                </a:solidFill>
                <a:latin typeface="Calibri" pitchFamily="34" charset="0"/>
                <a:cs typeface="Traditional Arabic" pitchFamily="18" charset="-78"/>
              </a:rPr>
              <a:t>получения родителями социальных сертификатов и предоставления их туроператору.</a:t>
            </a:r>
            <a:br>
              <a:rPr lang="ru-RU" altLang="ru-RU" sz="1400" b="1" dirty="0">
                <a:solidFill>
                  <a:srgbClr val="0070C0"/>
                </a:solidFill>
                <a:latin typeface="Calibri" pitchFamily="34" charset="0"/>
              </a:rPr>
            </a:br>
            <a:endParaRPr lang="ru-RU" altLang="ru-RU" sz="1000" i="1" dirty="0">
              <a:solidFill>
                <a:srgbClr val="0070C0"/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63562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556</TotalTime>
  <Words>659</Words>
  <Application>Microsoft Macintosh PowerPoint</Application>
  <PresentationFormat>Экран (16:9)</PresentationFormat>
  <Paragraphs>104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Traditional Arabic</vt:lpstr>
      <vt:lpstr>Тема Office</vt:lpstr>
      <vt:lpstr>Текущие результаты работы по реализации национального проекта «Туризм и индустрия гостеприимства»  </vt:lpstr>
      <vt:lpstr>Документы, регламентирующие участие обучающихся в реализации проекта*:</vt:lpstr>
      <vt:lpstr>Основные параметры проекта</vt:lpstr>
      <vt:lpstr>Алгоритм действий ТУ и ДО*:</vt:lpstr>
      <vt:lpstr>ТУ (ДО), не распределившие полностью социальные сертификаты между обучающимися  5-9 классов ОО Самарской области (по состоянию на 11.10.2022):  </vt:lpstr>
      <vt:lpstr>Алгоритм действий ТУ и ДО при отказе обучающегося от туристической услуги:</vt:lpstr>
      <vt:lpstr>Ближайшие путешествия в рамках проекта: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работы территориальных управлений министерства образования и науки Самарской области и департаментов образования администраций  г.о.Самара и Тольятти по реализации  национального проекта «Туризм и индустрия гостеприимства</dc:title>
  <dc:creator>Ekaterina Belova</dc:creator>
  <cp:lastModifiedBy>Виктор Акопьян</cp:lastModifiedBy>
  <cp:revision>43</cp:revision>
  <dcterms:created xsi:type="dcterms:W3CDTF">2022-10-03T07:21:28Z</dcterms:created>
  <dcterms:modified xsi:type="dcterms:W3CDTF">2022-10-12T04:37:04Z</dcterms:modified>
</cp:coreProperties>
</file>