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8" r:id="rId3"/>
    <p:sldId id="259" r:id="rId4"/>
    <p:sldId id="268" r:id="rId5"/>
    <p:sldId id="269" r:id="rId6"/>
    <p:sldId id="270" r:id="rId7"/>
    <p:sldId id="271" r:id="rId8"/>
    <p:sldId id="272" r:id="rId9"/>
    <p:sldId id="261" r:id="rId10"/>
    <p:sldId id="263" r:id="rId11"/>
    <p:sldId id="273" r:id="rId12"/>
    <p:sldId id="267" r:id="rId13"/>
  </p:sldIdLst>
  <p:sldSz cx="9144000" cy="5143500" type="screen16x9"/>
  <p:notesSz cx="6858000" cy="9144000"/>
  <p:embeddedFontLst>
    <p:embeddedFont>
      <p:font typeface="Montserrat Medium" panose="020B0604020202020204" charset="-52"/>
      <p:regular r:id="rId15"/>
      <p:bold r:id="rId16"/>
      <p:italic r:id="rId17"/>
      <p:boldItalic r:id="rId18"/>
    </p:embeddedFont>
    <p:embeddedFont>
      <p:font typeface="Montserrat ExtraBold" panose="020B0604020202020204" charset="-52"/>
      <p:bold r:id="rId19"/>
      <p:boldItalic r:id="rId20"/>
    </p:embeddedFont>
    <p:embeddedFont>
      <p:font typeface="Montserrat SemiBold" panose="020B0604020202020204" charset="-52"/>
      <p:regular r:id="rId21"/>
      <p:bold r:id="rId22"/>
      <p:italic r:id="rId23"/>
      <p:boldItalic r:id="rId24"/>
    </p:embeddedFont>
    <p:embeddedFont>
      <p:font typeface="Montserrat Light" panose="020B0604020202020204" charset="-52"/>
      <p:regular r:id="rId25"/>
      <p:bold r:id="rId26"/>
      <p:italic r:id="rId27"/>
      <p:boldItalic r:id="rId28"/>
    </p:embeddedFont>
    <p:embeddedFont>
      <p:font typeface="Montserrat" panose="020B0604020202020204" charset="-52"/>
      <p:regular r:id="rId29"/>
      <p:bold r:id="rId30"/>
      <p:italic r:id="rId31"/>
      <p:boldItalic r:id="rId32"/>
    </p:embeddedFont>
    <p:embeddedFont>
      <p:font typeface="Century Gothic" panose="020B0502020202020204" pitchFamily="3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7D645849-59AE-428C-9138-CAADCF107651}">
  <a:tblStyle styleId="{7D645849-59AE-428C-9138-CAADCF10765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83EBF8F-C764-412B-B75C-B7D86153997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2" d="100"/>
          <a:sy n="82" d="100"/>
        </p:scale>
        <p:origin x="-101" y="-36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font" Target="fonts/font22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041651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33fdabe8e1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33fdabe8e1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0012fec22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0012fec22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343905ceb1_2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343905ceb1_2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e30fe0c084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e30fe0c084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e30fe0c084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e30fe0c084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e30fe0c084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e30fe0c084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e30fe0c084_0_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e30fe0c084_0_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e30fe0c084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e30fe0c084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e0012fec22_1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e0012fec22_1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44df5eb8df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44df5eb8df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e30fe0c084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1e30fe0c084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343905ceb1_5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343905ceb1_5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trad_adm@samara.edu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internet.garant.ru/document?id=12025268&amp;sub=0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://ivo.garant.ru/document/redirect/12116087/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hyperlink" Target="http://internet.garant.ru/document?id=70191362&amp;sub=0" TargetMode="External"/><Relationship Id="rId4" Type="http://schemas.openxmlformats.org/officeDocument/2006/relationships/hyperlink" Target="http://internet.garant.ru/document?id=10003000&amp;sub=0" TargetMode="External"/><Relationship Id="rId9" Type="http://schemas.openxmlformats.org/officeDocument/2006/relationships/hyperlink" Target="https://kollegiotradny.ru/index.php/profilakticheskaya-rabot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hyperlink" Target="https://kollegiotradny.ru/index.php/profilakticheskaya-rabot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isk.yandex.ru/i/Uzel1foTCUBVx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50"/>
            <a:ext cx="7762200" cy="51435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0B5394"/>
              </a:highlight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1961025" y="134775"/>
            <a:ext cx="5488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SzPct val="61111"/>
              <a:buNone/>
            </a:pPr>
            <a:r>
              <a:rPr lang="ru" sz="162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Отрадненское управление</a:t>
            </a:r>
            <a:endParaRPr sz="162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ct val="61111"/>
              <a:buNone/>
            </a:pPr>
            <a:r>
              <a:rPr lang="ru" sz="162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Министерства образования и науки</a:t>
            </a:r>
            <a:endParaRPr sz="162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SzPct val="61111"/>
              <a:buNone/>
            </a:pPr>
            <a:r>
              <a:rPr lang="ru" sz="162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Самарской области</a:t>
            </a:r>
            <a:endParaRPr sz="162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449400" y="1255975"/>
            <a:ext cx="7218000" cy="17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>
              <a:lnSpc>
                <a:spcPct val="100000"/>
              </a:lnSpc>
              <a:buNone/>
            </a:pPr>
            <a:r>
              <a:rPr lang="ru-RU" sz="28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 формах контроля профилактической работы ОО с обучающимися, состоящими на различных видах учета в летний период 2023 года</a:t>
            </a:r>
            <a:endParaRPr sz="2800" b="1" i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282900" y="3967600"/>
            <a:ext cx="4384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Шишова М.В.</a:t>
            </a:r>
            <a:endParaRPr sz="12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ведущий специалист отдела развития образования</a:t>
            </a:r>
            <a:endParaRPr sz="12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Отрадненского управления МОНСО </a:t>
            </a:r>
            <a:endParaRPr sz="12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7829400" y="4673425"/>
            <a:ext cx="1258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18 мая 2023 г.</a:t>
            </a: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773400" y="4522600"/>
            <a:ext cx="3842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u="sng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otrad_adm@samara.edu.ru</a:t>
            </a:r>
            <a:r>
              <a:rPr lang="ru" sz="12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sz="12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500" y="4523512"/>
            <a:ext cx="367475" cy="36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11113" y="220863"/>
            <a:ext cx="1095375" cy="82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/>
          <p:nvPr/>
        </p:nvSpPr>
        <p:spPr>
          <a:xfrm>
            <a:off x="507675" y="231400"/>
            <a:ext cx="621300" cy="612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1164075" y="287500"/>
            <a:ext cx="4895100" cy="5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rgbClr val="07376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Нормативно-правовая база</a:t>
            </a:r>
            <a:endParaRPr sz="11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875" y="279187"/>
            <a:ext cx="500401" cy="50040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/>
          <p:nvPr/>
        </p:nvSpPr>
        <p:spPr>
          <a:xfrm>
            <a:off x="507675" y="1348350"/>
            <a:ext cx="1925400" cy="13581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ru" sz="1000">
                <a:latin typeface="Montserrat SemiBold"/>
                <a:ea typeface="Montserrat SemiBold"/>
                <a:cs typeface="Montserrat SemiBold"/>
                <a:sym typeface="Montserrat SemiBold"/>
              </a:rPr>
              <a:t>Конституция Российской федерации: </a:t>
            </a:r>
            <a:r>
              <a:rPr lang="ru" sz="1000" u="sng">
                <a:solidFill>
                  <a:srgbClr val="CC4125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ссылка</a:t>
            </a:r>
            <a:endParaRPr sz="1000">
              <a:solidFill>
                <a:srgbClr val="CC412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2611856" y="1348350"/>
            <a:ext cx="1925400" cy="1358100"/>
          </a:xfrm>
          <a:prstGeom prst="rect">
            <a:avLst/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ru" sz="1000">
                <a:latin typeface="Montserrat SemiBold"/>
                <a:ea typeface="Montserrat SemiBold"/>
                <a:cs typeface="Montserrat SemiBold"/>
                <a:sym typeface="Montserrat SemiBold"/>
              </a:rPr>
              <a:t>Федеральный закон от 29 декабря 2012 г. № 273-ФЗ "Об образовании в Российской Федерации": </a:t>
            </a:r>
            <a:r>
              <a:rPr lang="ru" sz="1000" u="sng">
                <a:solidFill>
                  <a:srgbClr val="CC4125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5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ссылка</a:t>
            </a:r>
            <a:r>
              <a:rPr lang="ru" sz="1000">
                <a:solidFill>
                  <a:srgbClr val="DD7E6B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sz="1000">
              <a:solidFill>
                <a:srgbClr val="DD7E6B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84" name="Google Shape;84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12880" y="2125967"/>
            <a:ext cx="299008" cy="32776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5"/>
          <p:cNvSpPr txBox="1"/>
          <p:nvPr/>
        </p:nvSpPr>
        <p:spPr>
          <a:xfrm>
            <a:off x="507675" y="2979249"/>
            <a:ext cx="1925400" cy="1358100"/>
          </a:xfrm>
          <a:prstGeom prst="rect">
            <a:avLst/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ru" sz="900">
                <a:latin typeface="Montserrat SemiBold"/>
                <a:ea typeface="Montserrat SemiBold"/>
                <a:cs typeface="Montserrat SemiBold"/>
                <a:sym typeface="Montserrat SemiBold"/>
              </a:rPr>
              <a:t>Федеральный закон от 24 июня 1999 г. № 120-ФЗ "Об основах системы профилактики безнадзорности и правонарушений несовершеннолетних": </a:t>
            </a:r>
            <a:r>
              <a:rPr lang="ru" sz="900" u="sng">
                <a:solidFill>
                  <a:srgbClr val="CC4125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7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ссылка</a:t>
            </a:r>
            <a:r>
              <a:rPr lang="ru" sz="900">
                <a:solidFill>
                  <a:srgbClr val="CC412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sz="900">
              <a:solidFill>
                <a:srgbClr val="CC412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2611856" y="2979249"/>
            <a:ext cx="1925400" cy="13581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 SemiBold"/>
                <a:ea typeface="Montserrat SemiBold"/>
                <a:cs typeface="Montserrat SemiBold"/>
                <a:sym typeface="Montserrat SemiBold"/>
              </a:rPr>
              <a:t>Трудовой кодекс Российской Федерации от 30 декабря 2001 г.</a:t>
            </a:r>
            <a:endParaRPr sz="10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ctr" rtl="0">
              <a:lnSpc>
                <a:spcPct val="9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" sz="1000">
                <a:latin typeface="Montserrat SemiBold"/>
                <a:ea typeface="Montserrat SemiBold"/>
                <a:cs typeface="Montserrat SemiBold"/>
                <a:sym typeface="Montserrat SemiBold"/>
              </a:rPr>
              <a:t> № 197-ФЗ (ТК РФ): </a:t>
            </a:r>
            <a:r>
              <a:rPr lang="ru" sz="1000" u="sng">
                <a:solidFill>
                  <a:srgbClr val="CC4125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8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ссылка</a:t>
            </a:r>
            <a:endParaRPr sz="1000">
              <a:solidFill>
                <a:srgbClr val="CC412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4716037" y="1348350"/>
            <a:ext cx="1925400" cy="13581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ru" sz="900">
                <a:latin typeface="Montserrat SemiBold"/>
                <a:ea typeface="Montserrat SemiBold"/>
                <a:cs typeface="Montserrat SemiBold"/>
                <a:sym typeface="Montserrat SemiBold"/>
              </a:rPr>
              <a:t>Закон Самарской области “О профилактике правонарушений на территории Самарской области” принят Самарской Губернской Думой 30 ноября 2017 года: </a:t>
            </a:r>
            <a:r>
              <a:rPr lang="ru" sz="900" u="sng">
                <a:solidFill>
                  <a:srgbClr val="CC4125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8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ссылка</a:t>
            </a:r>
            <a:endParaRPr sz="900">
              <a:solidFill>
                <a:srgbClr val="CC412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4716037" y="2979249"/>
            <a:ext cx="1925400" cy="1358100"/>
          </a:xfrm>
          <a:prstGeom prst="rect">
            <a:avLst/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ru" sz="1000">
                <a:latin typeface="Montserrat SemiBold"/>
                <a:ea typeface="Montserrat SemiBold"/>
                <a:cs typeface="Montserrat SemiBold"/>
                <a:sym typeface="Montserrat SemiBold"/>
              </a:rPr>
              <a:t>Муниципальные ЛНА</a:t>
            </a:r>
            <a:endParaRPr sz="1000">
              <a:solidFill>
                <a:srgbClr val="CC412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6864678" y="2979249"/>
            <a:ext cx="1925400" cy="13581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ru" sz="900">
                <a:latin typeface="Montserrat SemiBold"/>
                <a:ea typeface="Montserrat SemiBold"/>
                <a:cs typeface="Montserrat SemiBold"/>
                <a:sym typeface="Montserrat SemiBold"/>
              </a:rPr>
              <a:t>ЛНА образовательных организаций</a:t>
            </a:r>
            <a:endParaRPr sz="900">
              <a:solidFill>
                <a:srgbClr val="FFFF00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6864678" y="1348350"/>
            <a:ext cx="1925400" cy="1358100"/>
          </a:xfrm>
          <a:prstGeom prst="rect">
            <a:avLst/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95000"/>
              </a:lnSpc>
              <a:spcBef>
                <a:spcPts val="2400"/>
              </a:spcBef>
              <a:spcAft>
                <a:spcPts val="600"/>
              </a:spcAft>
              <a:buNone/>
            </a:pPr>
            <a:r>
              <a:rPr lang="ru" sz="1000">
                <a:latin typeface="Montserrat SemiBold"/>
                <a:ea typeface="Montserrat SemiBold"/>
                <a:cs typeface="Montserrat SemiBold"/>
                <a:sym typeface="Montserrat SemiBold"/>
              </a:rPr>
              <a:t>Распоряжения, инструктивные письма и т.п. Отрадненского ТУ: </a:t>
            </a:r>
            <a:r>
              <a:rPr lang="ru" sz="1000" u="sng">
                <a:solidFill>
                  <a:srgbClr val="CC4125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9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ссылка</a:t>
            </a:r>
            <a:endParaRPr sz="1000">
              <a:solidFill>
                <a:srgbClr val="CC4125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1" name="Google Shape;91;p15"/>
          <p:cNvSpPr txBox="1"/>
          <p:nvPr/>
        </p:nvSpPr>
        <p:spPr>
          <a:xfrm>
            <a:off x="1512175" y="4453350"/>
            <a:ext cx="6996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Раздел “Профилактическая работа” на сайте Отрадненского ТУ: </a:t>
            </a:r>
            <a:r>
              <a:rPr lang="ru" u="sng">
                <a:solidFill>
                  <a:schemeClr val="hlink"/>
                </a:solidFill>
                <a:hlinkClick r:id="rId9"/>
              </a:rPr>
              <a:t>https://kollegiotradny.ru/index.php/profilakticheskaya-rabota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/>
        </p:nvSpPr>
        <p:spPr>
          <a:xfrm>
            <a:off x="229675" y="3810925"/>
            <a:ext cx="2259600" cy="954300"/>
          </a:xfrm>
          <a:prstGeom prst="rect">
            <a:avLst/>
          </a:prstGeom>
          <a:solidFill>
            <a:srgbClr val="9FC5E8"/>
          </a:solidFill>
          <a:ln w="19050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ТУ:</a:t>
            </a: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Оперативные совещания:  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с руководителями ОО (18.05.23)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с ответственными сотрудниками ОО (24.05.23)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16"/>
          <p:cNvSpPr txBox="1"/>
          <p:nvPr/>
        </p:nvSpPr>
        <p:spPr>
          <a:xfrm>
            <a:off x="2673650" y="3506325"/>
            <a:ext cx="1962300" cy="954300"/>
          </a:xfrm>
          <a:prstGeom prst="rect">
            <a:avLst/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РЦ:</a:t>
            </a:r>
            <a:r>
              <a:rPr lang="ru" sz="10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 Методическое сопровождение организации профилактической работы</a:t>
            </a:r>
            <a:endParaRPr sz="10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8" name="Google Shape;98;p16"/>
          <p:cNvCxnSpPr/>
          <p:nvPr/>
        </p:nvCxnSpPr>
        <p:spPr>
          <a:xfrm>
            <a:off x="0" y="2916425"/>
            <a:ext cx="9129300" cy="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99" name="Google Shape;99;p16"/>
          <p:cNvSpPr/>
          <p:nvPr/>
        </p:nvSpPr>
        <p:spPr>
          <a:xfrm>
            <a:off x="715725" y="2786675"/>
            <a:ext cx="259500" cy="259500"/>
          </a:xfrm>
          <a:prstGeom prst="ellipse">
            <a:avLst/>
          </a:prstGeom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6"/>
          <p:cNvSpPr/>
          <p:nvPr/>
        </p:nvSpPr>
        <p:spPr>
          <a:xfrm>
            <a:off x="2578938" y="2786675"/>
            <a:ext cx="259500" cy="259500"/>
          </a:xfrm>
          <a:prstGeom prst="ellipse">
            <a:avLst/>
          </a:prstGeom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6"/>
          <p:cNvSpPr/>
          <p:nvPr/>
        </p:nvSpPr>
        <p:spPr>
          <a:xfrm>
            <a:off x="4266138" y="2774488"/>
            <a:ext cx="259500" cy="259500"/>
          </a:xfrm>
          <a:prstGeom prst="ellipse">
            <a:avLst/>
          </a:prstGeom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6"/>
          <p:cNvSpPr/>
          <p:nvPr/>
        </p:nvSpPr>
        <p:spPr>
          <a:xfrm>
            <a:off x="5900850" y="2786663"/>
            <a:ext cx="259500" cy="259500"/>
          </a:xfrm>
          <a:prstGeom prst="ellipse">
            <a:avLst/>
          </a:prstGeom>
          <a:solidFill>
            <a:srgbClr val="073763"/>
          </a:solidFill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6"/>
          <p:cNvSpPr/>
          <p:nvPr/>
        </p:nvSpPr>
        <p:spPr>
          <a:xfrm>
            <a:off x="7816550" y="2786663"/>
            <a:ext cx="259500" cy="259500"/>
          </a:xfrm>
          <a:prstGeom prst="ellipse">
            <a:avLst/>
          </a:prstGeom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6"/>
          <p:cNvSpPr/>
          <p:nvPr/>
        </p:nvSpPr>
        <p:spPr>
          <a:xfrm>
            <a:off x="158275" y="1352725"/>
            <a:ext cx="1632300" cy="1019400"/>
          </a:xfrm>
          <a:prstGeom prst="homePlate">
            <a:avLst>
              <a:gd name="adj" fmla="val 50000"/>
            </a:avLst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376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Распоряжение </a:t>
            </a:r>
            <a:endParaRPr sz="1000">
              <a:solidFill>
                <a:srgbClr val="07376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376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ТУ о повышении эффективности проф. работы в летний период</a:t>
            </a:r>
            <a:endParaRPr sz="1000">
              <a:solidFill>
                <a:srgbClr val="07376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i="1">
                <a:latin typeface="Montserrat Light"/>
                <a:ea typeface="Montserrat Light"/>
                <a:cs typeface="Montserrat Light"/>
                <a:sym typeface="Montserrat Light"/>
              </a:rPr>
              <a:t>(май)</a:t>
            </a:r>
            <a:endParaRPr sz="900" i="1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5" name="Google Shape;105;p16"/>
          <p:cNvSpPr/>
          <p:nvPr/>
        </p:nvSpPr>
        <p:spPr>
          <a:xfrm>
            <a:off x="3646025" y="1325425"/>
            <a:ext cx="1771200" cy="1046700"/>
          </a:xfrm>
          <a:prstGeom prst="homePlate">
            <a:avLst>
              <a:gd name="adj" fmla="val 50000"/>
            </a:avLst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07376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Разработка </a:t>
            </a:r>
            <a:endParaRPr sz="1000">
              <a:solidFill>
                <a:srgbClr val="07376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07376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планов индивидуальной профилактической работы (ИПР)</a:t>
            </a:r>
            <a:endParaRPr sz="900" i="1">
              <a:solidFill>
                <a:srgbClr val="073763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i="1">
                <a:latin typeface="Montserrat Light"/>
                <a:ea typeface="Montserrat Light"/>
                <a:cs typeface="Montserrat Light"/>
                <a:sym typeface="Montserrat Light"/>
              </a:rPr>
              <a:t>(май)</a:t>
            </a:r>
            <a:endParaRPr sz="900" i="1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6" name="Google Shape;106;p16"/>
          <p:cNvSpPr/>
          <p:nvPr/>
        </p:nvSpPr>
        <p:spPr>
          <a:xfrm>
            <a:off x="1967162" y="1325425"/>
            <a:ext cx="1577100" cy="1046700"/>
          </a:xfrm>
          <a:prstGeom prst="homePlate">
            <a:avLst>
              <a:gd name="adj" fmla="val 50000"/>
            </a:avLst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Приказ директора ОО 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о назначении ответственных сотрудников </a:t>
            </a:r>
            <a:r>
              <a:rPr lang="ru" sz="900" i="1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(май)</a:t>
            </a:r>
            <a:endParaRPr sz="900" i="1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531925" y="1325425"/>
            <a:ext cx="1632300" cy="1046700"/>
          </a:xfrm>
          <a:prstGeom prst="homePlate">
            <a:avLst>
              <a:gd name="adj" fmla="val 50000"/>
            </a:avLst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Реализация 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ИПР</a:t>
            </a:r>
            <a:endParaRPr sz="1000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i="1">
                <a:solidFill>
                  <a:srgbClr val="FFFFF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(июнь -август)</a:t>
            </a:r>
            <a:endParaRPr sz="900" i="1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8" name="Google Shape;108;p16"/>
          <p:cNvSpPr/>
          <p:nvPr/>
        </p:nvSpPr>
        <p:spPr>
          <a:xfrm>
            <a:off x="7257401" y="1325425"/>
            <a:ext cx="1713600" cy="1046700"/>
          </a:xfrm>
          <a:prstGeom prst="homePlate">
            <a:avLst>
              <a:gd name="adj" fmla="val 50000"/>
            </a:avLst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376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Анализ исполнения </a:t>
            </a:r>
            <a:endParaRPr sz="1000">
              <a:solidFill>
                <a:srgbClr val="07376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solidFill>
                  <a:srgbClr val="07376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ИПР </a:t>
            </a:r>
            <a:endParaRPr sz="1000">
              <a:solidFill>
                <a:srgbClr val="07376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i="1">
                <a:latin typeface="Montserrat Light"/>
                <a:ea typeface="Montserrat Light"/>
                <a:cs typeface="Montserrat Light"/>
                <a:sym typeface="Montserrat Light"/>
              </a:rPr>
              <a:t>(сентябрь)</a:t>
            </a:r>
            <a:endParaRPr sz="900" i="1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109" name="Google Shape;109;p16"/>
          <p:cNvCxnSpPr/>
          <p:nvPr/>
        </p:nvCxnSpPr>
        <p:spPr>
          <a:xfrm>
            <a:off x="845500" y="2534988"/>
            <a:ext cx="0" cy="26670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6"/>
          <p:cNvCxnSpPr/>
          <p:nvPr/>
        </p:nvCxnSpPr>
        <p:spPr>
          <a:xfrm>
            <a:off x="2708700" y="2535000"/>
            <a:ext cx="0" cy="26670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6"/>
          <p:cNvCxnSpPr/>
          <p:nvPr/>
        </p:nvCxnSpPr>
        <p:spPr>
          <a:xfrm>
            <a:off x="4395900" y="2507800"/>
            <a:ext cx="0" cy="26670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/>
          <p:cNvCxnSpPr/>
          <p:nvPr/>
        </p:nvCxnSpPr>
        <p:spPr>
          <a:xfrm>
            <a:off x="6030600" y="2510925"/>
            <a:ext cx="0" cy="26670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13" name="Google Shape;113;p16"/>
          <p:cNvCxnSpPr/>
          <p:nvPr/>
        </p:nvCxnSpPr>
        <p:spPr>
          <a:xfrm>
            <a:off x="7946300" y="2535000"/>
            <a:ext cx="0" cy="26670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14" name="Google Shape;114;p16"/>
          <p:cNvCxnSpPr>
            <a:stCxn id="96" idx="0"/>
          </p:cNvCxnSpPr>
          <p:nvPr/>
        </p:nvCxnSpPr>
        <p:spPr>
          <a:xfrm rot="10800000" flipH="1">
            <a:off x="1359475" y="2925625"/>
            <a:ext cx="654300" cy="885300"/>
          </a:xfrm>
          <a:prstGeom prst="straightConnector1">
            <a:avLst/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5" name="Google Shape;115;p16"/>
          <p:cNvCxnSpPr/>
          <p:nvPr/>
        </p:nvCxnSpPr>
        <p:spPr>
          <a:xfrm rot="10800000" flipH="1">
            <a:off x="4162775" y="2970375"/>
            <a:ext cx="987600" cy="543300"/>
          </a:xfrm>
          <a:prstGeom prst="straightConnector1">
            <a:avLst/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6" name="Google Shape;116;p16"/>
          <p:cNvCxnSpPr>
            <a:stCxn id="117" idx="0"/>
          </p:cNvCxnSpPr>
          <p:nvPr/>
        </p:nvCxnSpPr>
        <p:spPr>
          <a:xfrm rot="10800000" flipH="1">
            <a:off x="8036425" y="2890525"/>
            <a:ext cx="93300" cy="352200"/>
          </a:xfrm>
          <a:prstGeom prst="straightConnector1">
            <a:avLst/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8" name="Google Shape;118;p16"/>
          <p:cNvCxnSpPr>
            <a:stCxn id="119" idx="0"/>
          </p:cNvCxnSpPr>
          <p:nvPr/>
        </p:nvCxnSpPr>
        <p:spPr>
          <a:xfrm rot="10800000" flipH="1">
            <a:off x="6838625" y="2977425"/>
            <a:ext cx="56400" cy="875400"/>
          </a:xfrm>
          <a:prstGeom prst="straightConnector1">
            <a:avLst/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7" name="Google Shape;117;p16"/>
          <p:cNvSpPr txBox="1"/>
          <p:nvPr/>
        </p:nvSpPr>
        <p:spPr>
          <a:xfrm>
            <a:off x="7076875" y="3242725"/>
            <a:ext cx="1919100" cy="492600"/>
          </a:xfrm>
          <a:prstGeom prst="rect">
            <a:avLst/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ТУ, ОО: </a:t>
            </a:r>
            <a:r>
              <a:rPr lang="ru" sz="100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Управленческие решения</a:t>
            </a:r>
            <a:endParaRPr sz="100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Google Shape;119;p16"/>
          <p:cNvSpPr txBox="1"/>
          <p:nvPr/>
        </p:nvSpPr>
        <p:spPr>
          <a:xfrm>
            <a:off x="4924625" y="3852825"/>
            <a:ext cx="3828000" cy="1108200"/>
          </a:xfrm>
          <a:prstGeom prst="rect">
            <a:avLst/>
          </a:prstGeom>
          <a:solidFill>
            <a:srgbClr val="9FC5E8"/>
          </a:solidFill>
          <a:ln w="19050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ТУ </a:t>
            </a: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контрольные мероприятия: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мониторинг  занятости;  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проверка планов инд.проф.работы;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выборочный обзвон родителей;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деятельность ответственных за организацию занятости “трудных” в летний период </a:t>
            </a:r>
            <a:r>
              <a:rPr lang="ru" sz="100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(выезд в ОО);</a:t>
            </a:r>
            <a:endParaRPr sz="1000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0" name="Google Shape;120;p16"/>
          <p:cNvCxnSpPr>
            <a:stCxn id="97" idx="0"/>
          </p:cNvCxnSpPr>
          <p:nvPr/>
        </p:nvCxnSpPr>
        <p:spPr>
          <a:xfrm rot="10800000">
            <a:off x="3457400" y="2912925"/>
            <a:ext cx="197400" cy="593400"/>
          </a:xfrm>
          <a:prstGeom prst="straightConnector1">
            <a:avLst/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1" name="Google Shape;121;p16"/>
          <p:cNvCxnSpPr/>
          <p:nvPr/>
        </p:nvCxnSpPr>
        <p:spPr>
          <a:xfrm rot="10800000">
            <a:off x="5531925" y="2916175"/>
            <a:ext cx="479400" cy="929100"/>
          </a:xfrm>
          <a:prstGeom prst="straightConnector1">
            <a:avLst/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2" name="Google Shape;122;p16"/>
          <p:cNvSpPr/>
          <p:nvPr/>
        </p:nvSpPr>
        <p:spPr>
          <a:xfrm>
            <a:off x="507675" y="231400"/>
            <a:ext cx="621300" cy="612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6"/>
          <p:cNvSpPr txBox="1">
            <a:spLocks noGrp="1"/>
          </p:cNvSpPr>
          <p:nvPr>
            <p:ph type="title" idx="4294967295"/>
          </p:nvPr>
        </p:nvSpPr>
        <p:spPr>
          <a:xfrm>
            <a:off x="1156050" y="280725"/>
            <a:ext cx="7671600" cy="5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rgbClr val="002060"/>
                </a:solidFill>
                <a:latin typeface="Century Gothic" pitchFamily="34" charset="0"/>
                <a:ea typeface="Montserrat ExtraBold"/>
                <a:cs typeface="Montserrat ExtraBold"/>
                <a:sym typeface="Montserrat ExtraBold"/>
              </a:rPr>
              <a:t>Дорожная карта организации </a:t>
            </a:r>
            <a:r>
              <a:rPr lang="ru" sz="2400" b="1" dirty="0" smtClean="0">
                <a:solidFill>
                  <a:srgbClr val="002060"/>
                </a:solidFill>
                <a:latin typeface="Century Gothic" pitchFamily="34" charset="0"/>
                <a:ea typeface="Montserrat ExtraBold"/>
                <a:cs typeface="Montserrat ExtraBold"/>
                <a:sym typeface="Montserrat ExtraBold"/>
              </a:rPr>
              <a:t>занятости ТУ</a:t>
            </a:r>
            <a:endParaRPr sz="2400" b="1" dirty="0">
              <a:solidFill>
                <a:srgbClr val="002060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</p:txBody>
      </p:sp>
      <p:pic>
        <p:nvPicPr>
          <p:cNvPr id="124" name="Google Shape;12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675" y="280725"/>
            <a:ext cx="543300" cy="54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/>
        </p:nvSpPr>
        <p:spPr>
          <a:xfrm>
            <a:off x="57225" y="3810924"/>
            <a:ext cx="2101500" cy="1261854"/>
          </a:xfrm>
          <a:prstGeom prst="rect">
            <a:avLst/>
          </a:prstGeom>
          <a:solidFill>
            <a:srgbClr val="9FC5E8"/>
          </a:solidFill>
          <a:ln w="19050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ТУ:</a:t>
            </a: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Оперативные </a:t>
            </a:r>
            <a:r>
              <a:rPr lang="ru" sz="10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совещания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с руководителями ОО (18.05.23)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с ответственными сотрудниками ОО (</a:t>
            </a:r>
            <a:r>
              <a:rPr lang="ru" sz="10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26.05.23</a:t>
            </a: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2318175" y="3453875"/>
            <a:ext cx="1632300" cy="954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ОО: </a:t>
            </a: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определение предполагаемой занятости и корректировка (при необходимости)</a:t>
            </a:r>
            <a:endParaRPr sz="1000" dirty="0">
              <a:solidFill>
                <a:srgbClr val="0B539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3" name="Google Shape;93;p16"/>
          <p:cNvCxnSpPr/>
          <p:nvPr/>
        </p:nvCxnSpPr>
        <p:spPr>
          <a:xfrm>
            <a:off x="7350" y="2735775"/>
            <a:ext cx="9129300" cy="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94" name="Google Shape;94;p16"/>
          <p:cNvSpPr/>
          <p:nvPr/>
        </p:nvSpPr>
        <p:spPr>
          <a:xfrm>
            <a:off x="726000" y="2602425"/>
            <a:ext cx="295500" cy="266700"/>
          </a:xfrm>
          <a:prstGeom prst="ellipse">
            <a:avLst/>
          </a:prstGeom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6"/>
          <p:cNvSpPr/>
          <p:nvPr/>
        </p:nvSpPr>
        <p:spPr>
          <a:xfrm>
            <a:off x="2578938" y="2606025"/>
            <a:ext cx="259500" cy="259500"/>
          </a:xfrm>
          <a:prstGeom prst="ellipse">
            <a:avLst/>
          </a:prstGeom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6"/>
          <p:cNvSpPr/>
          <p:nvPr/>
        </p:nvSpPr>
        <p:spPr>
          <a:xfrm>
            <a:off x="4239888" y="2606013"/>
            <a:ext cx="259500" cy="259500"/>
          </a:xfrm>
          <a:prstGeom prst="ellipse">
            <a:avLst/>
          </a:prstGeom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6"/>
          <p:cNvSpPr/>
          <p:nvPr/>
        </p:nvSpPr>
        <p:spPr>
          <a:xfrm>
            <a:off x="5900850" y="2606013"/>
            <a:ext cx="259500" cy="259500"/>
          </a:xfrm>
          <a:prstGeom prst="ellipse">
            <a:avLst/>
          </a:prstGeom>
          <a:solidFill>
            <a:srgbClr val="073763"/>
          </a:solidFill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7816550" y="2638513"/>
            <a:ext cx="259500" cy="259500"/>
          </a:xfrm>
          <a:prstGeom prst="ellipse">
            <a:avLst/>
          </a:prstGeom>
          <a:solidFill>
            <a:srgbClr val="073763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6"/>
          <p:cNvSpPr/>
          <p:nvPr/>
        </p:nvSpPr>
        <p:spPr>
          <a:xfrm>
            <a:off x="173550" y="1360525"/>
            <a:ext cx="1632300" cy="1019400"/>
          </a:xfrm>
          <a:prstGeom prst="homePlate">
            <a:avLst>
              <a:gd name="adj" fmla="val 50000"/>
            </a:avLst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07376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Приказ директора о назначении ответственных сотрудников</a:t>
            </a:r>
            <a:endParaRPr sz="900" b="1" dirty="0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dirty="0">
                <a:latin typeface="Montserrat Light"/>
                <a:ea typeface="Montserrat Light"/>
                <a:cs typeface="Montserrat Light"/>
                <a:sym typeface="Montserrat Light"/>
              </a:rPr>
              <a:t> </a:t>
            </a:r>
            <a:endParaRPr sz="900" dirty="0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0" name="Google Shape;100;p16"/>
          <p:cNvSpPr/>
          <p:nvPr/>
        </p:nvSpPr>
        <p:spPr>
          <a:xfrm>
            <a:off x="3575450" y="1325425"/>
            <a:ext cx="1841700" cy="1046700"/>
          </a:xfrm>
          <a:prstGeom prst="homePlate">
            <a:avLst>
              <a:gd name="adj" fmla="val 50000"/>
            </a:avLst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b="1" dirty="0">
                <a:solidFill>
                  <a:srgbClr val="073763"/>
                </a:solidFill>
                <a:latin typeface="Montserrat" charset="-52"/>
                <a:ea typeface="Montserrat SemiBold"/>
                <a:cs typeface="Montserrat SemiBold"/>
                <a:sym typeface="Montserrat SemiBold"/>
              </a:rPr>
              <a:t>Разработка </a:t>
            </a:r>
            <a:endParaRPr sz="1000" b="1" dirty="0">
              <a:solidFill>
                <a:srgbClr val="073763"/>
              </a:solidFill>
              <a:latin typeface="Montserrat" charset="-52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000" b="1" dirty="0">
                <a:solidFill>
                  <a:srgbClr val="073763"/>
                </a:solidFill>
                <a:latin typeface="Montserrat" charset="-52"/>
                <a:ea typeface="Montserrat SemiBold"/>
                <a:cs typeface="Montserrat SemiBold"/>
                <a:sym typeface="Montserrat SemiBold"/>
              </a:rPr>
              <a:t>планов индивидуальной профилактической работы (ИПР</a:t>
            </a:r>
            <a:r>
              <a:rPr lang="ru" sz="1000" dirty="0">
                <a:solidFill>
                  <a:srgbClr val="073763"/>
                </a:solidFill>
                <a:latin typeface="Montserrat" charset="-52"/>
                <a:ea typeface="Montserrat SemiBold"/>
                <a:cs typeface="Montserrat SemiBold"/>
                <a:sym typeface="Montserrat SemiBold"/>
              </a:rPr>
              <a:t>)</a:t>
            </a:r>
            <a:endParaRPr sz="900" dirty="0">
              <a:solidFill>
                <a:srgbClr val="073763"/>
              </a:solidFill>
              <a:latin typeface="Montserrat" charset="-52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 i="1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1" name="Google Shape;101;p16"/>
          <p:cNvSpPr/>
          <p:nvPr/>
        </p:nvSpPr>
        <p:spPr>
          <a:xfrm>
            <a:off x="1954237" y="1325425"/>
            <a:ext cx="1577100" cy="1046700"/>
          </a:xfrm>
          <a:prstGeom prst="homePlate">
            <a:avLst>
              <a:gd name="adj" fmla="val 50000"/>
            </a:avLst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900" b="1" dirty="0">
                <a:solidFill>
                  <a:srgbClr val="00206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Инструктаж</a:t>
            </a:r>
            <a:r>
              <a:rPr lang="ru" sz="1000" b="1" dirty="0">
                <a:solidFill>
                  <a:srgbClr val="00206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ответственных сотрудников </a:t>
            </a:r>
            <a:endParaRPr sz="900" b="1" dirty="0">
              <a:solidFill>
                <a:srgbClr val="00206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2" name="Google Shape;102;p16"/>
          <p:cNvSpPr/>
          <p:nvPr/>
        </p:nvSpPr>
        <p:spPr>
          <a:xfrm>
            <a:off x="5531925" y="1325425"/>
            <a:ext cx="1632300" cy="1046700"/>
          </a:xfrm>
          <a:prstGeom prst="homePlate">
            <a:avLst>
              <a:gd name="adj" fmla="val 50000"/>
            </a:avLst>
          </a:prstGeom>
          <a:solidFill>
            <a:srgbClr val="9FC5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 smtClean="0">
                <a:solidFill>
                  <a:srgbClr val="002060"/>
                </a:solidFill>
                <a:latin typeface="Montserrat" charset="-52"/>
                <a:ea typeface="Montserrat SemiBold"/>
                <a:cs typeface="Montserrat SemiBold"/>
                <a:sym typeface="Montserrat SemiBold"/>
              </a:rPr>
              <a:t>Реализация планов  ИПР</a:t>
            </a:r>
            <a:endParaRPr sz="900" b="1" dirty="0">
              <a:solidFill>
                <a:srgbClr val="002060"/>
              </a:solidFill>
              <a:latin typeface="Montserrat" charset="-52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i="1" dirty="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03" name="Google Shape;103;p16"/>
          <p:cNvSpPr/>
          <p:nvPr/>
        </p:nvSpPr>
        <p:spPr>
          <a:xfrm>
            <a:off x="7257401" y="1325425"/>
            <a:ext cx="1713600" cy="1046700"/>
          </a:xfrm>
          <a:prstGeom prst="homePlate">
            <a:avLst>
              <a:gd name="adj" fmla="val 50000"/>
            </a:avLst>
          </a:prstGeom>
          <a:noFill/>
          <a:ln w="28575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solidFill>
                  <a:srgbClr val="073763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sz="1000" dirty="0">
              <a:solidFill>
                <a:srgbClr val="073763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 dirty="0">
                <a:solidFill>
                  <a:srgbClr val="073763"/>
                </a:solidFill>
                <a:latin typeface="Montserrat" charset="-52"/>
                <a:ea typeface="Montserrat SemiBold"/>
                <a:cs typeface="Montserrat SemiBold"/>
                <a:sym typeface="Montserrat SemiBold"/>
              </a:rPr>
              <a:t>Анализ исполнения </a:t>
            </a:r>
            <a:endParaRPr sz="900" b="1" dirty="0">
              <a:solidFill>
                <a:srgbClr val="073763"/>
              </a:solidFill>
              <a:latin typeface="Montserrat" charset="-52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1" dirty="0" err="1" smtClean="0">
                <a:solidFill>
                  <a:srgbClr val="073763"/>
                </a:solidFill>
                <a:latin typeface="Montserrat" charset="-52"/>
                <a:ea typeface="Montserrat SemiBold"/>
                <a:cs typeface="Montserrat SemiBold"/>
                <a:sym typeface="Montserrat SemiBold"/>
              </a:rPr>
              <a:t>п</a:t>
            </a:r>
            <a:r>
              <a:rPr lang="ru" sz="900" b="1" dirty="0" smtClean="0">
                <a:solidFill>
                  <a:srgbClr val="073763"/>
                </a:solidFill>
                <a:latin typeface="Montserrat" charset="-52"/>
                <a:ea typeface="Montserrat SemiBold"/>
                <a:cs typeface="Montserrat SemiBold"/>
                <a:sym typeface="Montserrat SemiBold"/>
              </a:rPr>
              <a:t>ланов ИПР </a:t>
            </a:r>
            <a:endParaRPr sz="900" b="1" dirty="0">
              <a:solidFill>
                <a:srgbClr val="073763"/>
              </a:solidFill>
              <a:latin typeface="Montserrat" charset="-52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FFFFF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cxnSp>
        <p:nvCxnSpPr>
          <p:cNvPr id="104" name="Google Shape;104;p16"/>
          <p:cNvCxnSpPr/>
          <p:nvPr/>
        </p:nvCxnSpPr>
        <p:spPr>
          <a:xfrm>
            <a:off x="845500" y="2534988"/>
            <a:ext cx="0" cy="26670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05" name="Google Shape;105;p16"/>
          <p:cNvCxnSpPr/>
          <p:nvPr/>
        </p:nvCxnSpPr>
        <p:spPr>
          <a:xfrm>
            <a:off x="2708700" y="2535000"/>
            <a:ext cx="0" cy="26670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06" name="Google Shape;106;p16"/>
          <p:cNvCxnSpPr/>
          <p:nvPr/>
        </p:nvCxnSpPr>
        <p:spPr>
          <a:xfrm>
            <a:off x="4395900" y="2507800"/>
            <a:ext cx="0" cy="26670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07" name="Google Shape;107;p16"/>
          <p:cNvCxnSpPr/>
          <p:nvPr/>
        </p:nvCxnSpPr>
        <p:spPr>
          <a:xfrm>
            <a:off x="6030600" y="2510925"/>
            <a:ext cx="0" cy="26670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08" name="Google Shape;108;p16"/>
          <p:cNvCxnSpPr/>
          <p:nvPr/>
        </p:nvCxnSpPr>
        <p:spPr>
          <a:xfrm rot="5400000" flipH="1" flipV="1">
            <a:off x="3277057" y="3003205"/>
            <a:ext cx="756927" cy="153790"/>
          </a:xfrm>
          <a:prstGeom prst="straightConnector1">
            <a:avLst/>
          </a:prstGeom>
          <a:noFill/>
          <a:ln w="19050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9" name="Google Shape;109;p16"/>
          <p:cNvCxnSpPr/>
          <p:nvPr/>
        </p:nvCxnSpPr>
        <p:spPr>
          <a:xfrm>
            <a:off x="7946300" y="2535000"/>
            <a:ext cx="0" cy="266700"/>
          </a:xfrm>
          <a:prstGeom prst="straightConnector1">
            <a:avLst/>
          </a:prstGeom>
          <a:noFill/>
          <a:ln w="38100" cap="flat" cmpd="sng">
            <a:solidFill>
              <a:srgbClr val="073763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6"/>
          <p:cNvCxnSpPr/>
          <p:nvPr/>
        </p:nvCxnSpPr>
        <p:spPr>
          <a:xfrm rot="10800000" flipH="1">
            <a:off x="1354688" y="2788425"/>
            <a:ext cx="557700" cy="966000"/>
          </a:xfrm>
          <a:prstGeom prst="straightConnector1">
            <a:avLst/>
          </a:prstGeom>
          <a:noFill/>
          <a:ln w="19050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1" name="Google Shape;111;p16"/>
          <p:cNvCxnSpPr/>
          <p:nvPr/>
        </p:nvCxnSpPr>
        <p:spPr>
          <a:xfrm rot="10800000">
            <a:off x="8752325" y="2780150"/>
            <a:ext cx="90300" cy="615900"/>
          </a:xfrm>
          <a:prstGeom prst="straightConnector1">
            <a:avLst/>
          </a:prstGeom>
          <a:noFill/>
          <a:ln w="19050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2" name="Google Shape;112;p16"/>
          <p:cNvCxnSpPr/>
          <p:nvPr/>
        </p:nvCxnSpPr>
        <p:spPr>
          <a:xfrm rot="5400000" flipH="1" flipV="1">
            <a:off x="6231753" y="3066203"/>
            <a:ext cx="893449" cy="222845"/>
          </a:xfrm>
          <a:prstGeom prst="straightConnector1">
            <a:avLst/>
          </a:prstGeom>
          <a:noFill/>
          <a:ln w="19050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3" name="Google Shape;113;p16"/>
          <p:cNvSpPr txBox="1"/>
          <p:nvPr/>
        </p:nvSpPr>
        <p:spPr>
          <a:xfrm>
            <a:off x="4409351" y="3656482"/>
            <a:ext cx="2691900" cy="1323409"/>
          </a:xfrm>
          <a:prstGeom prst="rect">
            <a:avLst/>
          </a:prstGeom>
          <a:solidFill>
            <a:srgbClr val="9FC5E8"/>
          </a:solidFill>
          <a:ln w="19050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0000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РОО </a:t>
            </a: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контрольные мероприятия</a:t>
            </a:r>
            <a:r>
              <a:rPr lang="ru" sz="10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" sz="11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мониторинг  занятости</a:t>
            </a: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;  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1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собеседование с ответственными;</a:t>
            </a:r>
            <a:endParaRPr lang="ru" sz="1000" dirty="0" smtClean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89999" lvl="0" indent="-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Char char="●"/>
            </a:pPr>
            <a:r>
              <a:rPr lang="ru" sz="11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выборочный </a:t>
            </a:r>
            <a:r>
              <a:rPr lang="ru" sz="11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обзвон родителей;</a:t>
            </a:r>
            <a:endParaRPr sz="11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6499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</a:pPr>
            <a:endParaRPr sz="1000" dirty="0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4" name="Google Shape;114;p16"/>
          <p:cNvCxnSpPr/>
          <p:nvPr/>
        </p:nvCxnSpPr>
        <p:spPr>
          <a:xfrm rot="16200000" flipV="1">
            <a:off x="2944349" y="2941062"/>
            <a:ext cx="710088" cy="281114"/>
          </a:xfrm>
          <a:prstGeom prst="straightConnector1">
            <a:avLst/>
          </a:prstGeom>
          <a:noFill/>
          <a:ln w="19050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5" name="Google Shape;115;p16"/>
          <p:cNvCxnSpPr/>
          <p:nvPr/>
        </p:nvCxnSpPr>
        <p:spPr>
          <a:xfrm rot="16200000" flipV="1">
            <a:off x="4663624" y="3084205"/>
            <a:ext cx="817373" cy="262915"/>
          </a:xfrm>
          <a:prstGeom prst="straightConnector1">
            <a:avLst/>
          </a:prstGeom>
          <a:noFill/>
          <a:ln w="19050" cap="flat" cmpd="sng">
            <a:solidFill>
              <a:srgbClr val="073763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7" name="Google Shape;117;p16"/>
          <p:cNvSpPr txBox="1">
            <a:spLocks noGrp="1"/>
          </p:cNvSpPr>
          <p:nvPr>
            <p:ph type="ctrTitle"/>
          </p:nvPr>
        </p:nvSpPr>
        <p:spPr>
          <a:xfrm>
            <a:off x="845500" y="231400"/>
            <a:ext cx="7671600" cy="5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rgbClr val="07376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Дорожная карта организации </a:t>
            </a:r>
            <a:r>
              <a:rPr lang="ru" sz="2400" b="1" dirty="0" smtClean="0">
                <a:solidFill>
                  <a:srgbClr val="07376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занятости в ОО</a:t>
            </a:r>
            <a:endParaRPr sz="2400" b="1" dirty="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7" name="Группа 36"/>
          <p:cNvGrpSpPr/>
          <p:nvPr/>
        </p:nvGrpSpPr>
        <p:grpSpPr>
          <a:xfrm>
            <a:off x="258292" y="198150"/>
            <a:ext cx="621300" cy="612600"/>
            <a:chOff x="507675" y="231400"/>
            <a:chExt cx="621300" cy="612600"/>
          </a:xfrm>
        </p:grpSpPr>
        <p:sp>
          <p:nvSpPr>
            <p:cNvPr id="116" name="Google Shape;116;p16"/>
            <p:cNvSpPr/>
            <p:nvPr/>
          </p:nvSpPr>
          <p:spPr>
            <a:xfrm>
              <a:off x="507675" y="231400"/>
              <a:ext cx="621300" cy="612600"/>
            </a:xfrm>
            <a:prstGeom prst="rect">
              <a:avLst/>
            </a:prstGeom>
            <a:solidFill>
              <a:srgbClr val="0737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18" name="Google Shape;118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6675" y="280725"/>
              <a:ext cx="543300" cy="543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9" name="Google Shape;119;p16"/>
          <p:cNvSpPr txBox="1"/>
          <p:nvPr/>
        </p:nvSpPr>
        <p:spPr>
          <a:xfrm>
            <a:off x="541900" y="2579525"/>
            <a:ext cx="621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>
                <a:solidFill>
                  <a:schemeClr val="lt1"/>
                </a:solidFill>
              </a:rPr>
              <a:t>  </a:t>
            </a:r>
            <a:endParaRPr sz="800">
              <a:solidFill>
                <a:schemeClr val="lt1"/>
              </a:solidFill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427200" y="2896450"/>
            <a:ext cx="927600" cy="3078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7A0000"/>
                </a:solidFill>
                <a:latin typeface="Montserrat"/>
                <a:ea typeface="Montserrat"/>
                <a:cs typeface="Montserrat"/>
                <a:sym typeface="Montserrat"/>
              </a:rPr>
              <a:t>1 декада мая</a:t>
            </a:r>
            <a:endParaRPr sz="800" b="1" dirty="0">
              <a:solidFill>
                <a:srgbClr val="7A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3972572" y="2910175"/>
            <a:ext cx="847200" cy="3078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7A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 декада мая</a:t>
            </a:r>
            <a:endParaRPr sz="800" b="1" dirty="0">
              <a:solidFill>
                <a:srgbClr val="7A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2266949" y="2896450"/>
            <a:ext cx="833698" cy="307746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7A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 декада мая</a:t>
            </a:r>
            <a:endParaRPr sz="800" b="1" dirty="0">
              <a:solidFill>
                <a:srgbClr val="7A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5678198" y="2865525"/>
            <a:ext cx="875400" cy="3078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7A0000"/>
                </a:solidFill>
                <a:latin typeface="Montserrat"/>
                <a:ea typeface="Montserrat"/>
                <a:cs typeface="Montserrat"/>
                <a:sym typeface="Montserrat"/>
              </a:rPr>
              <a:t>июнь-август</a:t>
            </a:r>
            <a:endParaRPr sz="800" b="1" dirty="0">
              <a:solidFill>
                <a:srgbClr val="7A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7383825" y="2896450"/>
            <a:ext cx="1236300" cy="3078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800" b="1" dirty="0">
                <a:solidFill>
                  <a:srgbClr val="7A0000"/>
                </a:solidFill>
                <a:latin typeface="Montserrat"/>
                <a:ea typeface="Montserrat"/>
                <a:cs typeface="Montserrat"/>
                <a:sym typeface="Montserrat"/>
              </a:rPr>
              <a:t>1 декада сентября</a:t>
            </a:r>
            <a:endParaRPr sz="800" b="1" dirty="0">
              <a:solidFill>
                <a:srgbClr val="7A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16"/>
          <p:cNvSpPr txBox="1"/>
          <p:nvPr/>
        </p:nvSpPr>
        <p:spPr>
          <a:xfrm>
            <a:off x="7154650" y="3299000"/>
            <a:ext cx="1919100" cy="6465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9FC5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 dirty="0" smtClean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ОО</a:t>
            </a:r>
            <a:r>
              <a:rPr lang="ru" sz="1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</a:t>
            </a:r>
            <a:r>
              <a:rPr lang="ru" sz="1000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правленческие </a:t>
            </a:r>
            <a:r>
              <a:rPr lang="ru" sz="10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решения по итогам летнего периода</a:t>
            </a:r>
            <a:endParaRPr sz="10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19415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>
            <a:spLocks noGrp="1"/>
          </p:cNvSpPr>
          <p:nvPr>
            <p:ph type="subTitle" idx="1"/>
          </p:nvPr>
        </p:nvSpPr>
        <p:spPr>
          <a:xfrm>
            <a:off x="910825" y="1159475"/>
            <a:ext cx="3764400" cy="19281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>
                <a:solidFill>
                  <a:srgbClr val="920000"/>
                </a:solidFill>
                <a:latin typeface="Montserrat"/>
                <a:ea typeface="Montserrat"/>
                <a:cs typeface="Montserrat"/>
                <a:sym typeface="Montserrat"/>
              </a:rPr>
              <a:t>Директор </a:t>
            </a:r>
            <a:r>
              <a:rPr lang="ru" sz="1000" dirty="0" smtClean="0">
                <a:solidFill>
                  <a:srgbClr val="92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</a:t>
            </a:r>
            <a:r>
              <a:rPr lang="ru" sz="1000" dirty="0">
                <a:solidFill>
                  <a:srgbClr val="92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май)</a:t>
            </a:r>
            <a:endParaRPr sz="800" dirty="0">
              <a:solidFill>
                <a:srgbClr val="92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5082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 dirty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назначает ответственных сотрудников на </a:t>
            </a:r>
            <a:r>
              <a:rPr lang="ru" sz="1100" b="1" dirty="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каждый летний месяц; </a:t>
            </a:r>
            <a:endParaRPr sz="1100" b="1" dirty="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69999" lvl="0" indent="-25082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 dirty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утверждает планы индивидуальной профилактической работы;</a:t>
            </a:r>
            <a:endParaRPr sz="1100" dirty="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5082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 dirty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заключает доп.соглашения в части корректировки должностных обязанностей ответственных;</a:t>
            </a:r>
            <a:endParaRPr sz="1100" dirty="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50825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Montserrat Medium"/>
              <a:buChar char="●"/>
            </a:pPr>
            <a:r>
              <a:rPr lang="ru" sz="1100" dirty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принятие управленческих решений по </a:t>
            </a:r>
            <a:r>
              <a:rPr lang="ru" sz="1100" b="1" dirty="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итогам анализа проф.работы летом 2023г.</a:t>
            </a:r>
            <a:endParaRPr sz="1100" b="1" dirty="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17"/>
          <p:cNvSpPr txBox="1">
            <a:spLocks noGrp="1"/>
          </p:cNvSpPr>
          <p:nvPr>
            <p:ph type="subTitle" idx="1"/>
          </p:nvPr>
        </p:nvSpPr>
        <p:spPr>
          <a:xfrm>
            <a:off x="5287075" y="1159475"/>
            <a:ext cx="3713400" cy="180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>
                <a:solidFill>
                  <a:srgbClr val="920000"/>
                </a:solidFill>
                <a:latin typeface="Montserrat"/>
                <a:ea typeface="Montserrat"/>
                <a:cs typeface="Montserrat"/>
                <a:sym typeface="Montserrat"/>
              </a:rPr>
              <a:t>Классный </a:t>
            </a:r>
            <a:r>
              <a:rPr lang="ru" sz="1400" b="1" dirty="0" smtClean="0">
                <a:solidFill>
                  <a:srgbClr val="920000"/>
                </a:solidFill>
                <a:latin typeface="Montserrat"/>
                <a:ea typeface="Montserrat"/>
                <a:cs typeface="Montserrat"/>
                <a:sym typeface="Montserrat"/>
              </a:rPr>
              <a:t>руководитель </a:t>
            </a:r>
            <a:r>
              <a:rPr lang="ru" sz="1000" dirty="0" smtClean="0">
                <a:solidFill>
                  <a:srgbClr val="920000"/>
                </a:solidFill>
                <a:latin typeface="Montserrat"/>
                <a:ea typeface="Montserrat"/>
                <a:cs typeface="Montserrat"/>
                <a:sym typeface="Montserrat"/>
              </a:rPr>
              <a:t>(май)</a:t>
            </a:r>
            <a:endParaRPr sz="1000" dirty="0">
              <a:solidFill>
                <a:srgbClr val="92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 dirty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разрабатывает инд.проф.план с </a:t>
            </a:r>
            <a:r>
              <a:rPr lang="ru" sz="1100" dirty="0" smtClean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обучающимся </a:t>
            </a:r>
            <a:r>
              <a:rPr lang="ru" sz="800" dirty="0" smtClean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(до </a:t>
            </a:r>
            <a:r>
              <a:rPr lang="ru" sz="800" dirty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15 мая)</a:t>
            </a:r>
            <a:endParaRPr sz="800" dirty="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 dirty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организует работу по занятости в летний период (содействие в трудоустройстве, зачисление в ЛДП и т.п.);</a:t>
            </a:r>
            <a:endParaRPr sz="1100" dirty="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 b="1" dirty="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согласовывает план с родителями.</a:t>
            </a:r>
            <a:endParaRPr sz="1100" b="1" dirty="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dirty="0"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sz="10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2" name="Google Shape;132;p17"/>
          <p:cNvSpPr txBox="1">
            <a:spLocks noGrp="1"/>
          </p:cNvSpPr>
          <p:nvPr>
            <p:ph type="subTitle" idx="1"/>
          </p:nvPr>
        </p:nvSpPr>
        <p:spPr>
          <a:xfrm>
            <a:off x="910825" y="3087450"/>
            <a:ext cx="3639300" cy="180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>
                <a:solidFill>
                  <a:srgbClr val="7A0000"/>
                </a:solidFill>
                <a:latin typeface="Montserrat"/>
                <a:ea typeface="Montserrat"/>
                <a:cs typeface="Montserrat"/>
                <a:sym typeface="Montserrat"/>
              </a:rPr>
              <a:t>Заместитель директора по </a:t>
            </a:r>
            <a:r>
              <a:rPr lang="ru" sz="1400" b="1" dirty="0" smtClean="0">
                <a:solidFill>
                  <a:srgbClr val="7A0000"/>
                </a:solidFill>
                <a:latin typeface="Montserrat"/>
                <a:ea typeface="Montserrat"/>
                <a:cs typeface="Montserrat"/>
                <a:sym typeface="Montserrat"/>
              </a:rPr>
              <a:t>ВР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 smtClean="0">
                <a:solidFill>
                  <a:srgbClr val="7A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" sz="1000" dirty="0">
                <a:solidFill>
                  <a:srgbClr val="7A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(май-август)</a:t>
            </a:r>
            <a:endParaRPr sz="1400" b="1" dirty="0">
              <a:solidFill>
                <a:srgbClr val="7A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CC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 dirty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организует профилактическую работу;</a:t>
            </a:r>
            <a:endParaRPr sz="1100" dirty="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 dirty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контролирует выполнение мероприятий профилактических планов;</a:t>
            </a:r>
            <a:endParaRPr sz="1100" dirty="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 dirty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анализирует эффективность и результативность работы.</a:t>
            </a:r>
            <a:endParaRPr sz="1100" dirty="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3" name="Google Shape;133;p17"/>
          <p:cNvSpPr txBox="1">
            <a:spLocks noGrp="1"/>
          </p:cNvSpPr>
          <p:nvPr>
            <p:ph type="subTitle" idx="1"/>
          </p:nvPr>
        </p:nvSpPr>
        <p:spPr>
          <a:xfrm>
            <a:off x="5324125" y="2959475"/>
            <a:ext cx="3639300" cy="1800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>
                <a:solidFill>
                  <a:srgbClr val="7A0000"/>
                </a:solidFill>
                <a:latin typeface="Montserrat"/>
                <a:ea typeface="Montserrat"/>
                <a:cs typeface="Montserrat"/>
                <a:sym typeface="Montserrat"/>
              </a:rPr>
              <a:t>Ответственный сотрудник </a:t>
            </a:r>
            <a:endParaRPr lang="ru" sz="1400" b="1" dirty="0" smtClean="0">
              <a:solidFill>
                <a:srgbClr val="7A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 smtClean="0">
                <a:solidFill>
                  <a:srgbClr val="7A0000"/>
                </a:solidFill>
                <a:latin typeface="Montserrat"/>
                <a:ea typeface="Montserrat Medium"/>
                <a:cs typeface="Montserrat Medium"/>
                <a:sym typeface="Montserrat"/>
              </a:rPr>
              <a:t>     </a:t>
            </a:r>
            <a:r>
              <a:rPr lang="ru" sz="1000" dirty="0" smtClean="0">
                <a:solidFill>
                  <a:srgbClr val="7A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(</a:t>
            </a:r>
            <a:r>
              <a:rPr lang="ru" sz="1000" dirty="0">
                <a:solidFill>
                  <a:srgbClr val="7A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июнь-август)</a:t>
            </a:r>
            <a:endParaRPr sz="1100" dirty="0">
              <a:solidFill>
                <a:srgbClr val="7A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 dirty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взаимодействует с классным руководителем;</a:t>
            </a:r>
            <a:endParaRPr sz="1100" dirty="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 dirty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выполняет комплекс </a:t>
            </a:r>
            <a:r>
              <a:rPr lang="ru" sz="1100" dirty="0" smtClean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мероприятий ИПР;</a:t>
            </a:r>
            <a:endParaRPr sz="1100" dirty="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 dirty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принимает меры для обеспечения занятости в текущий период;</a:t>
            </a:r>
            <a:endParaRPr sz="1100" dirty="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269999" lvl="0" indent="-249849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100"/>
              <a:buFont typeface="Century Gothic"/>
              <a:buChar char="●"/>
            </a:pPr>
            <a:r>
              <a:rPr lang="ru" sz="1100" dirty="0">
                <a:solidFill>
                  <a:srgbClr val="073763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оформляет отчетную документацию</a:t>
            </a:r>
            <a:endParaRPr sz="1100" dirty="0">
              <a:solidFill>
                <a:srgbClr val="073763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17"/>
          <p:cNvSpPr txBox="1">
            <a:spLocks noGrp="1"/>
          </p:cNvSpPr>
          <p:nvPr>
            <p:ph type="ctrTitle"/>
          </p:nvPr>
        </p:nvSpPr>
        <p:spPr>
          <a:xfrm>
            <a:off x="1304925" y="231400"/>
            <a:ext cx="5572200" cy="5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b="1" dirty="0">
                <a:solidFill>
                  <a:srgbClr val="07376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Деятельность сотрудников ОО</a:t>
            </a:r>
            <a:endParaRPr sz="2400" b="1" dirty="0">
              <a:solidFill>
                <a:srgbClr val="07376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507675" y="231400"/>
            <a:ext cx="621300" cy="612600"/>
            <a:chOff x="507675" y="231400"/>
            <a:chExt cx="621300" cy="612600"/>
          </a:xfrm>
        </p:grpSpPr>
        <p:sp>
          <p:nvSpPr>
            <p:cNvPr id="134" name="Google Shape;134;p17"/>
            <p:cNvSpPr/>
            <p:nvPr/>
          </p:nvSpPr>
          <p:spPr>
            <a:xfrm>
              <a:off x="507675" y="231400"/>
              <a:ext cx="621300" cy="612600"/>
            </a:xfrm>
            <a:prstGeom prst="rect">
              <a:avLst/>
            </a:prstGeom>
            <a:solidFill>
              <a:srgbClr val="0737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36" name="Google Shape;136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84863" y="304238"/>
              <a:ext cx="466925" cy="4669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8" name="Google Shape;138;p17"/>
          <p:cNvSpPr/>
          <p:nvPr/>
        </p:nvSpPr>
        <p:spPr>
          <a:xfrm>
            <a:off x="507675" y="3155750"/>
            <a:ext cx="359400" cy="3543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7"/>
          <p:cNvSpPr/>
          <p:nvPr/>
        </p:nvSpPr>
        <p:spPr>
          <a:xfrm>
            <a:off x="4876600" y="1203250"/>
            <a:ext cx="359400" cy="3543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7"/>
          <p:cNvSpPr/>
          <p:nvPr/>
        </p:nvSpPr>
        <p:spPr>
          <a:xfrm>
            <a:off x="4876600" y="3155750"/>
            <a:ext cx="359400" cy="3543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grpSp>
        <p:nvGrpSpPr>
          <p:cNvPr id="18" name="Группа 17"/>
          <p:cNvGrpSpPr/>
          <p:nvPr/>
        </p:nvGrpSpPr>
        <p:grpSpPr>
          <a:xfrm>
            <a:off x="507675" y="1203250"/>
            <a:ext cx="359400" cy="354300"/>
            <a:chOff x="507675" y="1203250"/>
            <a:chExt cx="359400" cy="354300"/>
          </a:xfrm>
        </p:grpSpPr>
        <p:sp>
          <p:nvSpPr>
            <p:cNvPr id="137" name="Google Shape;137;p17"/>
            <p:cNvSpPr/>
            <p:nvPr/>
          </p:nvSpPr>
          <p:spPr>
            <a:xfrm>
              <a:off x="507675" y="1203250"/>
              <a:ext cx="359400" cy="354300"/>
            </a:xfrm>
            <a:prstGeom prst="rect">
              <a:avLst/>
            </a:prstGeom>
            <a:solidFill>
              <a:srgbClr val="0737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41" name="Google Shape;141;p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49388" y="1242421"/>
              <a:ext cx="275974" cy="2759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2" name="Google Shape;14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388" y="3194921"/>
            <a:ext cx="275974" cy="27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8313" y="1242421"/>
            <a:ext cx="275974" cy="27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8313" y="3194921"/>
            <a:ext cx="275974" cy="275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143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/>
          <p:cNvSpPr txBox="1">
            <a:spLocks noGrp="1"/>
          </p:cNvSpPr>
          <p:nvPr>
            <p:ph type="title"/>
          </p:nvPr>
        </p:nvSpPr>
        <p:spPr>
          <a:xfrm>
            <a:off x="990900" y="126600"/>
            <a:ext cx="815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b="1" dirty="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Организация работы ответственных сотрудников </a:t>
            </a:r>
            <a:endParaRPr sz="2300" b="1" dirty="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18"/>
          <p:cNvSpPr txBox="1"/>
          <p:nvPr/>
        </p:nvSpPr>
        <p:spPr>
          <a:xfrm>
            <a:off x="5129000" y="1460425"/>
            <a:ext cx="1400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8"/>
          <p:cNvSpPr txBox="1"/>
          <p:nvPr/>
        </p:nvSpPr>
        <p:spPr>
          <a:xfrm>
            <a:off x="893275" y="1012862"/>
            <a:ext cx="5013003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Реализация плана ИПР с несовершеннолетним (особое внимание детям, не организованным в летний период)</a:t>
            </a:r>
            <a:endParaRPr b="1" dirty="0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Google Shape;154;p18"/>
          <p:cNvSpPr txBox="1"/>
          <p:nvPr/>
        </p:nvSpPr>
        <p:spPr>
          <a:xfrm>
            <a:off x="6391468" y="877078"/>
            <a:ext cx="2509935" cy="1046410"/>
          </a:xfrm>
          <a:prstGeom prst="rect">
            <a:avLst/>
          </a:prstGeom>
          <a:noFill/>
          <a:ln w="9525" cap="flat" cmpd="sng">
            <a:solidFill>
              <a:srgbClr val="92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Классный руководитель несёт ответственность за “трудного подростка” </a:t>
            </a:r>
            <a:endParaRPr b="1" dirty="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ru" b="1" dirty="0" smtClean="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 течение всего лета</a:t>
            </a:r>
            <a:endParaRPr b="1" dirty="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p18"/>
          <p:cNvSpPr txBox="1"/>
          <p:nvPr/>
        </p:nvSpPr>
        <p:spPr>
          <a:xfrm rot="10800000" flipV="1">
            <a:off x="893274" y="3571779"/>
            <a:ext cx="4555803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Передача информации в конце отчетного месяца (служебка) администрации школы, ответственному секретарю КДН</a:t>
            </a:r>
            <a:endParaRPr b="1" dirty="0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6" name="Google Shape;15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075" y="190850"/>
            <a:ext cx="675200" cy="572700"/>
          </a:xfrm>
          <a:prstGeom prst="rect">
            <a:avLst/>
          </a:prstGeom>
          <a:noFill/>
          <a:ln w="19050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7" name="Google Shape;15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022" y="3679967"/>
            <a:ext cx="485316" cy="53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000" y="1886373"/>
            <a:ext cx="485325" cy="53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000" y="2735043"/>
            <a:ext cx="485325" cy="532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8"/>
          <p:cNvPicPr preferRelativeResize="0"/>
          <p:nvPr/>
        </p:nvPicPr>
        <p:blipFill rotWithShape="1">
          <a:blip r:embed="rId5">
            <a:alphaModFix/>
          </a:blip>
          <a:srcRect l="32355" t="10311" r="34013" b="11691"/>
          <a:stretch/>
        </p:blipFill>
        <p:spPr>
          <a:xfrm>
            <a:off x="6097963" y="1092483"/>
            <a:ext cx="217266" cy="6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893273" y="2735042"/>
            <a:ext cx="467710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Montserrat" panose="020B0604020202020204" charset="-52"/>
              </a:rPr>
              <a:t>Заполнение таблицы «Профилактическая работа с несовершеннолетними в летний период» (ежедневно)</a:t>
            </a:r>
            <a:endParaRPr lang="ru-RU" b="1" dirty="0">
              <a:solidFill>
                <a:srgbClr val="002060"/>
              </a:solidFill>
              <a:latin typeface="Montserrat" panose="020B0604020202020204" charset="-5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62" y="1012862"/>
            <a:ext cx="487363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Google Shape;153;p18"/>
          <p:cNvSpPr txBox="1"/>
          <p:nvPr/>
        </p:nvSpPr>
        <p:spPr>
          <a:xfrm>
            <a:off x="897449" y="1754155"/>
            <a:ext cx="516123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 smtClean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Взаимодействие </a:t>
            </a:r>
            <a:r>
              <a:rPr lang="ru" b="1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с кл.руководителем, психологом, социальным педагогом, руководителями ДО (школьные, городские), работодатели</a:t>
            </a:r>
            <a:endParaRPr b="1" dirty="0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" name="Google Shape;160;p18"/>
          <p:cNvPicPr preferRelativeResize="0"/>
          <p:nvPr/>
        </p:nvPicPr>
        <p:blipFill rotWithShape="1">
          <a:blip r:embed="rId5">
            <a:alphaModFix/>
          </a:blip>
          <a:srcRect l="32355" t="10311" r="34013" b="11691"/>
          <a:stretch/>
        </p:blipFill>
        <p:spPr>
          <a:xfrm>
            <a:off x="6068602" y="2418933"/>
            <a:ext cx="217266" cy="6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154;p18"/>
          <p:cNvSpPr txBox="1"/>
          <p:nvPr/>
        </p:nvSpPr>
        <p:spPr>
          <a:xfrm rot="10800000" flipV="1">
            <a:off x="6391467" y="2064653"/>
            <a:ext cx="2509934" cy="1261854"/>
          </a:xfrm>
          <a:prstGeom prst="rect">
            <a:avLst/>
          </a:prstGeom>
          <a:noFill/>
          <a:ln w="9525" cap="flat" cmpd="sng">
            <a:solidFill>
              <a:srgbClr val="92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Классный руководитель </a:t>
            </a:r>
            <a:r>
              <a:rPr lang="ru" b="1" dirty="0" smtClean="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держит в зоне особого внимания  подростков «группы риска»</a:t>
            </a:r>
            <a:endParaRPr b="1" dirty="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ru" b="1" dirty="0" smtClean="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 течение всего лета</a:t>
            </a:r>
            <a:endParaRPr b="1" dirty="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" name="Google Shape;160;p18"/>
          <p:cNvPicPr preferRelativeResize="0"/>
          <p:nvPr/>
        </p:nvPicPr>
        <p:blipFill rotWithShape="1">
          <a:blip r:embed="rId5">
            <a:alphaModFix/>
          </a:blip>
          <a:srcRect l="32355" t="10311" r="34013" b="11691"/>
          <a:stretch/>
        </p:blipFill>
        <p:spPr>
          <a:xfrm>
            <a:off x="6107071" y="3675509"/>
            <a:ext cx="217266" cy="6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154;p18"/>
          <p:cNvSpPr txBox="1"/>
          <p:nvPr/>
        </p:nvSpPr>
        <p:spPr>
          <a:xfrm rot="10800000" flipV="1">
            <a:off x="6391467" y="3460104"/>
            <a:ext cx="2509928" cy="1046410"/>
          </a:xfrm>
          <a:prstGeom prst="rect">
            <a:avLst/>
          </a:prstGeom>
          <a:noFill/>
          <a:ln w="9525" cap="flat" cmpd="sng">
            <a:solidFill>
              <a:srgbClr val="92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Классный руководитель </a:t>
            </a:r>
            <a:r>
              <a:rPr lang="ru" b="1" dirty="0" smtClean="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держит </a:t>
            </a:r>
            <a:r>
              <a:rPr lang="ru-RU" b="1" dirty="0" smtClean="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связь с родителями СОП</a:t>
            </a:r>
            <a:endParaRPr b="1" dirty="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ru" b="1" dirty="0" smtClean="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 течение всего лета</a:t>
            </a:r>
            <a:endParaRPr b="1" dirty="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2330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" name="Google Shape;168;p19"/>
          <p:cNvGraphicFramePr/>
          <p:nvPr/>
        </p:nvGraphicFramePr>
        <p:xfrm>
          <a:off x="319949" y="1356351"/>
          <a:ext cx="3753150" cy="32475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369950"/>
                <a:gridCol w="2383200"/>
              </a:tblGrid>
              <a:tr h="305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latin typeface="Montserrat" charset="-52"/>
                          <a:ea typeface="Montserrat"/>
                          <a:cs typeface="Montserrat"/>
                          <a:sym typeface="Montserrat"/>
                        </a:rPr>
                        <a:t>Периодичность</a:t>
                      </a:r>
                      <a:endParaRPr sz="1000" b="1" dirty="0">
                        <a:latin typeface="Montserrat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b="1">
                          <a:latin typeface="Montserrat" charset="-52"/>
                          <a:ea typeface="Montserrat"/>
                          <a:cs typeface="Montserrat"/>
                          <a:sym typeface="Montserrat"/>
                        </a:rPr>
                        <a:t>Формы работы </a:t>
                      </a:r>
                      <a:endParaRPr sz="1000" b="1">
                        <a:latin typeface="Montserrat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83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Montserrat" charset="-52"/>
                          <a:ea typeface="Montserrat"/>
                          <a:cs typeface="Montserrat"/>
                          <a:sym typeface="Montserrat"/>
                        </a:rPr>
                        <a:t>ежедневно</a:t>
                      </a:r>
                      <a:endParaRPr sz="1000" b="1">
                        <a:latin typeface="Montserrat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dirty="0">
                          <a:solidFill>
                            <a:schemeClr val="dk1"/>
                          </a:solidFill>
                          <a:latin typeface="Montserrat" charset="-52"/>
                          <a:ea typeface="Montserrat Medium"/>
                          <a:cs typeface="Montserrat Medium"/>
                          <a:sym typeface="Montserrat Medium"/>
                        </a:rPr>
                        <a:t>контроль посещаемости </a:t>
                      </a:r>
                      <a:endParaRPr sz="900" dirty="0">
                        <a:solidFill>
                          <a:schemeClr val="dk1"/>
                        </a:solidFill>
                        <a:latin typeface="Montserrat" charset="-52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 dirty="0">
                          <a:solidFill>
                            <a:schemeClr val="dk1"/>
                          </a:solidFill>
                          <a:latin typeface="Montserrat" charset="-52"/>
                          <a:ea typeface="Montserrat Medium"/>
                          <a:cs typeface="Montserrat Medium"/>
                          <a:sym typeface="Montserrat Medium"/>
                        </a:rPr>
                        <a:t>детских объединений, ЛДП, трудоустройства</a:t>
                      </a:r>
                      <a:endParaRPr sz="900" dirty="0">
                        <a:latin typeface="Montserrat" charset="-52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83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Montserrat" charset="-52"/>
                          <a:ea typeface="Montserrat"/>
                          <a:cs typeface="Montserrat"/>
                          <a:sym typeface="Montserrat"/>
                        </a:rPr>
                        <a:t>понедельник</a:t>
                      </a:r>
                      <a:endParaRPr sz="1000" b="1">
                        <a:latin typeface="Montserrat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dirty="0">
                          <a:solidFill>
                            <a:schemeClr val="dk1"/>
                          </a:solidFill>
                          <a:latin typeface="Montserrat" charset="-52"/>
                          <a:ea typeface="Montserrat Medium"/>
                          <a:cs typeface="Montserrat Medium"/>
                          <a:sym typeface="Montserrat Medium"/>
                        </a:rPr>
                        <a:t>беседы по телефону с обучающимся о том, как прошли выходные дни и планах на неделю </a:t>
                      </a:r>
                      <a:endParaRPr sz="900" dirty="0">
                        <a:solidFill>
                          <a:schemeClr val="dk1"/>
                        </a:solidFill>
                        <a:latin typeface="Montserrat" charset="-52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834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b="1" dirty="0">
                          <a:solidFill>
                            <a:schemeClr val="dk1"/>
                          </a:solidFill>
                          <a:latin typeface="Montserrat" charset="-52"/>
                          <a:ea typeface="Montserrat"/>
                          <a:cs typeface="Montserrat"/>
                          <a:sym typeface="Montserrat"/>
                        </a:rPr>
                        <a:t>вторник</a:t>
                      </a:r>
                      <a:endParaRPr sz="1000" b="1" dirty="0">
                        <a:latin typeface="Montserrat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Montserrat" charset="-52"/>
                          <a:ea typeface="Montserrat Medium"/>
                          <a:cs typeface="Montserrat Medium"/>
                          <a:sym typeface="Montserrat Medium"/>
                        </a:rPr>
                        <a:t>Контроль по “месту занятости”:</a:t>
                      </a:r>
                      <a:endParaRPr sz="900">
                        <a:latin typeface="Montserrat" charset="-52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Montserrat Medium"/>
                        <a:buChar char="-"/>
                      </a:pPr>
                      <a:r>
                        <a:rPr lang="ru" sz="900">
                          <a:latin typeface="Montserrat" charset="-52"/>
                          <a:ea typeface="Montserrat Medium"/>
                          <a:cs typeface="Montserrat Medium"/>
                          <a:sym typeface="Montserrat Medium"/>
                        </a:rPr>
                        <a:t>обзвон</a:t>
                      </a:r>
                      <a:endParaRPr sz="900">
                        <a:latin typeface="Montserrat" charset="-52"/>
                        <a:ea typeface="Montserrat Medium"/>
                        <a:cs typeface="Montserrat Medium"/>
                        <a:sym typeface="Montserrat Medium"/>
                      </a:endParaRPr>
                    </a:p>
                    <a:p>
                      <a:pPr marL="45720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Montserrat Medium"/>
                        <a:buChar char="-"/>
                      </a:pPr>
                      <a:r>
                        <a:rPr lang="ru" sz="900">
                          <a:latin typeface="Montserrat" charset="-52"/>
                          <a:ea typeface="Montserrat Medium"/>
                          <a:cs typeface="Montserrat Medium"/>
                          <a:sym typeface="Montserrat Medium"/>
                        </a:rPr>
                        <a:t>посещение</a:t>
                      </a:r>
                      <a:endParaRPr sz="900">
                        <a:latin typeface="Montserrat" charset="-52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6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b="1">
                          <a:solidFill>
                            <a:schemeClr val="dk1"/>
                          </a:solidFill>
                          <a:latin typeface="Montserrat" charset="-52"/>
                          <a:ea typeface="Montserrat"/>
                          <a:cs typeface="Montserrat"/>
                          <a:sym typeface="Montserrat"/>
                        </a:rPr>
                        <a:t>среда</a:t>
                      </a:r>
                      <a:endParaRPr sz="1000" b="1">
                        <a:latin typeface="Montserrat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Montserrat" charset="-52"/>
                          <a:ea typeface="Montserrat Medium"/>
                          <a:cs typeface="Montserrat Medium"/>
                          <a:sym typeface="Montserrat Medium"/>
                        </a:rPr>
                        <a:t>Посещение обучающихся по месту проживания </a:t>
                      </a:r>
                      <a:endParaRPr sz="900">
                        <a:latin typeface="Montserrat" charset="-52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05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 b="1">
                          <a:latin typeface="Montserrat" charset="-52"/>
                          <a:ea typeface="Montserrat"/>
                          <a:cs typeface="Montserrat"/>
                          <a:sym typeface="Montserrat"/>
                        </a:rPr>
                        <a:t>четверг</a:t>
                      </a:r>
                      <a:endParaRPr sz="1000" b="1">
                        <a:latin typeface="Montserrat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>
                          <a:solidFill>
                            <a:schemeClr val="dk1"/>
                          </a:solidFill>
                          <a:latin typeface="Montserrat" charset="-52"/>
                          <a:ea typeface="Montserrat Medium"/>
                          <a:cs typeface="Montserrat Medium"/>
                          <a:sym typeface="Montserrat Medium"/>
                        </a:rPr>
                        <a:t>“обзвон” родителей</a:t>
                      </a:r>
                      <a:endParaRPr sz="900">
                        <a:latin typeface="Montserrat" charset="-52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0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>
                          <a:latin typeface="Montserrat" charset="-52"/>
                          <a:ea typeface="Montserrat"/>
                          <a:cs typeface="Montserrat"/>
                          <a:sym typeface="Montserrat"/>
                        </a:rPr>
                        <a:t>пятница</a:t>
                      </a:r>
                      <a:endParaRPr sz="1000" b="1">
                        <a:latin typeface="Montserrat" charset="-52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900" dirty="0">
                          <a:solidFill>
                            <a:schemeClr val="dk1"/>
                          </a:solidFill>
                          <a:latin typeface="Montserrat" charset="-52"/>
                          <a:ea typeface="Montserrat Medium"/>
                          <a:cs typeface="Montserrat Medium"/>
                          <a:sym typeface="Montserrat Medium"/>
                        </a:rPr>
                        <a:t>беседы по телефону с учащимся о правилах поведения в  дни отдыха</a:t>
                      </a:r>
                      <a:endParaRPr sz="900" dirty="0">
                        <a:solidFill>
                          <a:schemeClr val="dk1"/>
                        </a:solidFill>
                        <a:latin typeface="Montserrat" charset="-52"/>
                        <a:ea typeface="Montserrat Medium"/>
                        <a:cs typeface="Montserrat Medium"/>
                        <a:sym typeface="Montserrat Medium"/>
                      </a:endParaRPr>
                    </a:p>
                  </a:txBody>
                  <a:tcPr marL="54000" marR="54000" marT="54000" marB="18000" anchor="ctr">
                    <a:lnL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7376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69" name="Google Shape;169;p19"/>
          <p:cNvSpPr/>
          <p:nvPr/>
        </p:nvSpPr>
        <p:spPr>
          <a:xfrm>
            <a:off x="465075" y="231400"/>
            <a:ext cx="621300" cy="612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9"/>
          <p:cNvSpPr txBox="1">
            <a:spLocks noGrp="1"/>
          </p:cNvSpPr>
          <p:nvPr>
            <p:ph type="title"/>
          </p:nvPr>
        </p:nvSpPr>
        <p:spPr>
          <a:xfrm>
            <a:off x="1156050" y="280725"/>
            <a:ext cx="7671600" cy="5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b="1" dirty="0">
                <a:solidFill>
                  <a:srgbClr val="07376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Циклограмма работы </a:t>
            </a:r>
            <a:endParaRPr sz="2300" b="1" dirty="0">
              <a:solidFill>
                <a:srgbClr val="07376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b="1" dirty="0">
                <a:solidFill>
                  <a:srgbClr val="07376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ответственного сотрудника</a:t>
            </a:r>
            <a:endParaRPr sz="2300" b="1" dirty="0">
              <a:solidFill>
                <a:srgbClr val="07376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938" y="316313"/>
            <a:ext cx="442775" cy="442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9"/>
          <p:cNvSpPr txBox="1"/>
          <p:nvPr/>
        </p:nvSpPr>
        <p:spPr>
          <a:xfrm>
            <a:off x="4533625" y="2744650"/>
            <a:ext cx="4302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dirty="0">
                <a:solidFill>
                  <a:srgbClr val="92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Формы документов </a:t>
            </a:r>
            <a:r>
              <a:rPr lang="ru" sz="1100" u="sng" dirty="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ссылка</a:t>
            </a:r>
            <a:endParaRPr sz="1100" dirty="0">
              <a:solidFill>
                <a:srgbClr val="CC412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73" name="Google Shape;173;p19"/>
          <p:cNvSpPr txBox="1"/>
          <p:nvPr/>
        </p:nvSpPr>
        <p:spPr>
          <a:xfrm>
            <a:off x="4849050" y="4656525"/>
            <a:ext cx="3710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 dirty="0">
                <a:solidFill>
                  <a:srgbClr val="92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Текст телефонного разговора </a:t>
            </a:r>
            <a:r>
              <a:rPr lang="ru" sz="1100" u="sng" dirty="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ссылка</a:t>
            </a:r>
            <a:endParaRPr sz="1100" dirty="0">
              <a:solidFill>
                <a:srgbClr val="CC412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4" name="Google Shape;17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47309" y="1097280"/>
            <a:ext cx="2970529" cy="1542993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75" name="Google Shape;17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27993" y="1858059"/>
            <a:ext cx="2980927" cy="919032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76" name="Google Shape;176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49050" y="3131012"/>
            <a:ext cx="3710550" cy="1534171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77" name="Google Shape;177;p19"/>
          <p:cNvSpPr/>
          <p:nvPr/>
        </p:nvSpPr>
        <p:spPr>
          <a:xfrm>
            <a:off x="7743763" y="2845850"/>
            <a:ext cx="285149" cy="285149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03838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1"/>
          <p:cNvSpPr txBox="1">
            <a:spLocks noGrp="1"/>
          </p:cNvSpPr>
          <p:nvPr>
            <p:ph type="title"/>
          </p:nvPr>
        </p:nvSpPr>
        <p:spPr>
          <a:xfrm>
            <a:off x="968060" y="215213"/>
            <a:ext cx="468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Организация занятости</a:t>
            </a:r>
            <a:endParaRPr sz="2400" b="1" dirty="0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8" name="Google Shape;218;p21"/>
          <p:cNvSpPr txBox="1">
            <a:spLocks noGrp="1"/>
          </p:cNvSpPr>
          <p:nvPr>
            <p:ph type="body" idx="1"/>
          </p:nvPr>
        </p:nvSpPr>
        <p:spPr>
          <a:xfrm>
            <a:off x="1079392" y="774148"/>
            <a:ext cx="3517546" cy="5764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b="1" dirty="0">
                <a:solidFill>
                  <a:srgbClr val="920000"/>
                </a:solidFill>
                <a:latin typeface="Montserrat"/>
                <a:ea typeface="Montserrat"/>
                <a:cs typeface="Montserrat"/>
                <a:sym typeface="Montserrat"/>
              </a:rPr>
              <a:t>Карта летней занятости</a:t>
            </a:r>
            <a:endParaRPr sz="1600" b="1" dirty="0">
              <a:solidFill>
                <a:srgbClr val="92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600" b="1" dirty="0">
                <a:solidFill>
                  <a:srgbClr val="92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600" b="1" dirty="0">
              <a:solidFill>
                <a:srgbClr val="92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21"/>
          <p:cNvSpPr txBox="1"/>
          <p:nvPr/>
        </p:nvSpPr>
        <p:spPr>
          <a:xfrm>
            <a:off x="6059978" y="925500"/>
            <a:ext cx="2512597" cy="904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1600" b="1" dirty="0">
                <a:solidFill>
                  <a:srgbClr val="920000"/>
                </a:solidFill>
                <a:latin typeface="Montserrat"/>
                <a:ea typeface="Montserrat"/>
                <a:cs typeface="Montserrat"/>
                <a:sym typeface="Montserrat"/>
              </a:rPr>
              <a:t>“Бегунок событий” на неделю </a:t>
            </a:r>
            <a:endParaRPr sz="1600" b="1" dirty="0">
              <a:solidFill>
                <a:srgbClr val="92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0" name="Google Shape;220;p21"/>
          <p:cNvPicPr preferRelativeResize="0"/>
          <p:nvPr/>
        </p:nvPicPr>
        <p:blipFill>
          <a:blip r:embed="rId3">
            <a:alphaModFix/>
          </a:blip>
          <a:srcRect l="9273" r="13408"/>
          <a:stretch>
            <a:fillRect/>
          </a:stretch>
        </p:blipFill>
        <p:spPr>
          <a:xfrm>
            <a:off x="93306" y="1240971"/>
            <a:ext cx="4877704" cy="359228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222" name="Google Shape;22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1010" y="1612669"/>
            <a:ext cx="3987762" cy="1230283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9" name="Google Shape;11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7170" y="230848"/>
            <a:ext cx="543300" cy="543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Группа 9"/>
          <p:cNvGrpSpPr/>
          <p:nvPr/>
        </p:nvGrpSpPr>
        <p:grpSpPr>
          <a:xfrm>
            <a:off x="225041" y="156585"/>
            <a:ext cx="621300" cy="612600"/>
            <a:chOff x="507675" y="231400"/>
            <a:chExt cx="621300" cy="612600"/>
          </a:xfrm>
        </p:grpSpPr>
        <p:sp>
          <p:nvSpPr>
            <p:cNvPr id="11" name="Google Shape;116;p16"/>
            <p:cNvSpPr/>
            <p:nvPr/>
          </p:nvSpPr>
          <p:spPr>
            <a:xfrm>
              <a:off x="507675" y="231400"/>
              <a:ext cx="621300" cy="612600"/>
            </a:xfrm>
            <a:prstGeom prst="rect">
              <a:avLst/>
            </a:prstGeom>
            <a:solidFill>
              <a:srgbClr val="0737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2" name="Google Shape;118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46675" y="280725"/>
              <a:ext cx="543300" cy="543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TextBox 12"/>
          <p:cNvSpPr txBox="1"/>
          <p:nvPr/>
        </p:nvSpPr>
        <p:spPr>
          <a:xfrm>
            <a:off x="5029200" y="2950865"/>
            <a:ext cx="3906982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920000"/>
                </a:solidFill>
                <a:latin typeface="Montserrat" charset="-52"/>
              </a:rPr>
              <a:t>Еженедельно</a:t>
            </a:r>
            <a:r>
              <a:rPr lang="ru-RU" dirty="0" smtClean="0">
                <a:solidFill>
                  <a:srgbClr val="920000"/>
                </a:solidFill>
                <a:latin typeface="Montserrat" charset="-52"/>
              </a:rPr>
              <a:t> </a:t>
            </a:r>
          </a:p>
          <a:p>
            <a:r>
              <a:rPr lang="ru-RU" dirty="0" smtClean="0">
                <a:solidFill>
                  <a:srgbClr val="920000"/>
                </a:solidFill>
                <a:latin typeface="Montserrat" charset="-52"/>
              </a:rPr>
              <a:t>ответственный педагог:</a:t>
            </a:r>
          </a:p>
          <a:p>
            <a:endParaRPr lang="ru-RU" sz="900" dirty="0" smtClean="0">
              <a:solidFill>
                <a:srgbClr val="920000"/>
              </a:solidFill>
              <a:latin typeface="Montserrat" charset="-52"/>
            </a:endParaRPr>
          </a:p>
          <a:p>
            <a:pPr>
              <a:buFont typeface="Wingdings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  <a:latin typeface="Montserrat" charset="-52"/>
              </a:rPr>
              <a:t>    изучает афишу мероприятий, план работы учреждений культуры и спорта, дворовых площадок;</a:t>
            </a:r>
          </a:p>
          <a:p>
            <a:endParaRPr lang="ru-RU" sz="1200" dirty="0" smtClean="0">
              <a:solidFill>
                <a:srgbClr val="002060"/>
              </a:solidFill>
              <a:latin typeface="Montserrat" charset="-52"/>
            </a:endParaRPr>
          </a:p>
          <a:p>
            <a:pPr>
              <a:buFont typeface="Wingdings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  <a:latin typeface="Montserrat" charset="-52"/>
              </a:rPr>
              <a:t>    заполняет «Бегунок событий»;</a:t>
            </a:r>
          </a:p>
          <a:p>
            <a:endParaRPr lang="ru-RU" sz="1200" dirty="0" smtClean="0">
              <a:solidFill>
                <a:srgbClr val="002060"/>
              </a:solidFill>
              <a:latin typeface="Montserrat" charset="-52"/>
            </a:endParaRPr>
          </a:p>
          <a:p>
            <a:pPr>
              <a:buFont typeface="Wingdings" pitchFamily="2" charset="2"/>
              <a:buChar char="Ø"/>
            </a:pPr>
            <a:r>
              <a:rPr lang="ru-RU" sz="1200" dirty="0" smtClean="0">
                <a:solidFill>
                  <a:srgbClr val="002060"/>
                </a:solidFill>
                <a:latin typeface="Montserrat" charset="-52"/>
              </a:rPr>
              <a:t>   передаёт обучающемуся и его родителям (законным представителям). </a:t>
            </a:r>
            <a:endParaRPr lang="ru-RU" sz="1200" dirty="0">
              <a:solidFill>
                <a:srgbClr val="002060"/>
              </a:solidFill>
              <a:latin typeface="Montserrat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79290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/>
          <p:nvPr/>
        </p:nvSpPr>
        <p:spPr>
          <a:xfrm rot="5400000">
            <a:off x="-2732550" y="482075"/>
            <a:ext cx="4923900" cy="5988900"/>
          </a:xfrm>
          <a:prstGeom prst="arc">
            <a:avLst>
              <a:gd name="adj1" fmla="val 11176984"/>
              <a:gd name="adj2" fmla="val 18409959"/>
            </a:avLst>
          </a:prstGeom>
          <a:noFill/>
          <a:ln w="2857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8"/>
          <p:cNvSpPr txBox="1"/>
          <p:nvPr/>
        </p:nvSpPr>
        <p:spPr>
          <a:xfrm>
            <a:off x="6108650" y="2709775"/>
            <a:ext cx="2829300" cy="646300"/>
          </a:xfrm>
          <a:prstGeom prst="rect">
            <a:avLst/>
          </a:prstGeom>
          <a:solidFill>
            <a:srgbClr val="9FC5E8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00" b="1" dirty="0" smtClean="0">
                <a:solidFill>
                  <a:srgbClr val="073763"/>
                </a:solidFill>
                <a:latin typeface="Montserrat"/>
                <a:ea typeface="Montserrat"/>
                <a:cs typeface="Montserrat"/>
                <a:sym typeface="Montserrat"/>
              </a:rPr>
              <a:t>Планы работы в летний период ЛДП, учреждений культуры, спорта и молодежной политики</a:t>
            </a:r>
            <a:endParaRPr sz="1000" dirty="0">
              <a:solidFill>
                <a:srgbClr val="07376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6108650" y="1195850"/>
            <a:ext cx="2829300" cy="12621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 Medium"/>
                <a:ea typeface="Montserrat Medium"/>
                <a:cs typeface="Montserrat Medium"/>
                <a:sym typeface="Montserrat Medium"/>
              </a:rPr>
              <a:t>Комплексный план мероприятий</a:t>
            </a:r>
            <a:endParaRPr sz="1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 Medium"/>
                <a:ea typeface="Montserrat Medium"/>
                <a:cs typeface="Montserrat Medium"/>
                <a:sym typeface="Montserrat Medium"/>
              </a:rPr>
              <a:t> субъектов системы профилактики безнадзорности и правонарушений несовершеннолетних на территории Отрадненского управления МОНСО</a:t>
            </a:r>
            <a:endParaRPr sz="100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 Medium"/>
                <a:ea typeface="Montserrat Medium"/>
                <a:cs typeface="Montserrat Medium"/>
                <a:sym typeface="Montserrat Medium"/>
              </a:rPr>
              <a:t> на 2020-2023 г: </a:t>
            </a:r>
            <a:r>
              <a:rPr lang="ru" sz="1000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ссылка</a:t>
            </a:r>
            <a:endParaRPr sz="1000"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507675" y="231400"/>
            <a:ext cx="621300" cy="6126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7" name="Google Shape;14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127" y="280727"/>
            <a:ext cx="500401" cy="50040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8"/>
          <p:cNvSpPr txBox="1"/>
          <p:nvPr/>
        </p:nvSpPr>
        <p:spPr>
          <a:xfrm>
            <a:off x="60100" y="2309575"/>
            <a:ext cx="23607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Montserrat"/>
                <a:ea typeface="Montserrat"/>
                <a:cs typeface="Montserrat"/>
                <a:sym typeface="Montserrat"/>
              </a:rPr>
              <a:t>Что можно противопоставить безнадзорности и  правонарушениям?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Конечно, интересную и насыщенную жизнь!</a:t>
            </a:r>
            <a:endParaRPr b="1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18"/>
          <p:cNvSpPr txBox="1"/>
          <p:nvPr/>
        </p:nvSpPr>
        <p:spPr>
          <a:xfrm>
            <a:off x="1591875" y="1038900"/>
            <a:ext cx="2547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добровольческие акции</a:t>
            </a:r>
            <a:endParaRPr sz="11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940975" y="1057025"/>
            <a:ext cx="573000" cy="552000"/>
          </a:xfrm>
          <a:prstGeom prst="ellipse">
            <a:avLst/>
          </a:prstGeom>
          <a:solidFill>
            <a:srgbClr val="073763"/>
          </a:solidFill>
          <a:ln w="28575" cap="flat" cmpd="sng">
            <a:solidFill>
              <a:srgbClr val="CC41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8"/>
          <p:cNvSpPr txBox="1">
            <a:spLocks noGrp="1"/>
          </p:cNvSpPr>
          <p:nvPr>
            <p:ph type="title" idx="4294967295"/>
          </p:nvPr>
        </p:nvSpPr>
        <p:spPr>
          <a:xfrm>
            <a:off x="1216900" y="231400"/>
            <a:ext cx="7671600" cy="50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300" b="1" dirty="0">
                <a:solidFill>
                  <a:srgbClr val="002060"/>
                </a:solidFill>
                <a:latin typeface="Century Gothic" pitchFamily="34" charset="0"/>
                <a:ea typeface="Montserrat ExtraBold"/>
                <a:cs typeface="Montserrat ExtraBold"/>
                <a:sym typeface="Montserrat ExtraBold"/>
              </a:rPr>
              <a:t>Социально-значимая деятельность</a:t>
            </a:r>
            <a:endParaRPr sz="2300" b="1" dirty="0">
              <a:solidFill>
                <a:srgbClr val="002060"/>
              </a:solidFill>
              <a:latin typeface="Century Gothic" pitchFamily="34" charset="0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52" name="Google Shape;152;p18"/>
          <p:cNvSpPr txBox="1"/>
          <p:nvPr/>
        </p:nvSpPr>
        <p:spPr>
          <a:xfrm>
            <a:off x="2420800" y="1700025"/>
            <a:ext cx="41319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экскурсии, туристические походы</a:t>
            </a:r>
            <a:endParaRPr sz="11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3" name="Google Shape;153;p18"/>
          <p:cNvSpPr txBox="1"/>
          <p:nvPr/>
        </p:nvSpPr>
        <p:spPr>
          <a:xfrm>
            <a:off x="3007350" y="2663100"/>
            <a:ext cx="3017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дворовые клубы и объединения</a:t>
            </a:r>
            <a:endParaRPr sz="11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4" name="Google Shape;154;p18"/>
          <p:cNvSpPr txBox="1"/>
          <p:nvPr/>
        </p:nvSpPr>
        <p:spPr>
          <a:xfrm>
            <a:off x="3119948" y="3536675"/>
            <a:ext cx="30171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культурно-досуговые мероприятия по месту жительства</a:t>
            </a:r>
            <a:endParaRPr sz="11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5" name="Google Shape;155;p18"/>
          <p:cNvSpPr txBox="1"/>
          <p:nvPr/>
        </p:nvSpPr>
        <p:spPr>
          <a:xfrm>
            <a:off x="2723850" y="4650850"/>
            <a:ext cx="3360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10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спортивно-массовые мероприятия и т.п</a:t>
            </a:r>
            <a:endParaRPr sz="110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101325" y="4459150"/>
            <a:ext cx="573000" cy="552000"/>
          </a:xfrm>
          <a:prstGeom prst="ellipse">
            <a:avLst/>
          </a:prstGeom>
          <a:solidFill>
            <a:srgbClr val="073763"/>
          </a:solidFill>
          <a:ln w="28575" cap="flat" cmpd="sng">
            <a:solidFill>
              <a:srgbClr val="CC41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8"/>
          <p:cNvSpPr/>
          <p:nvPr/>
        </p:nvSpPr>
        <p:spPr>
          <a:xfrm>
            <a:off x="2483875" y="3536675"/>
            <a:ext cx="573000" cy="552000"/>
          </a:xfrm>
          <a:prstGeom prst="ellipse">
            <a:avLst/>
          </a:prstGeom>
          <a:solidFill>
            <a:srgbClr val="073763"/>
          </a:solidFill>
          <a:ln w="28575" cap="flat" cmpd="sng">
            <a:solidFill>
              <a:srgbClr val="CC41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8"/>
          <p:cNvSpPr/>
          <p:nvPr/>
        </p:nvSpPr>
        <p:spPr>
          <a:xfrm>
            <a:off x="2366925" y="2571738"/>
            <a:ext cx="573000" cy="552000"/>
          </a:xfrm>
          <a:prstGeom prst="ellipse">
            <a:avLst/>
          </a:prstGeom>
          <a:solidFill>
            <a:srgbClr val="073763"/>
          </a:solidFill>
          <a:ln w="28575" cap="flat" cmpd="sng">
            <a:solidFill>
              <a:srgbClr val="CC41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8"/>
          <p:cNvSpPr/>
          <p:nvPr/>
        </p:nvSpPr>
        <p:spPr>
          <a:xfrm>
            <a:off x="1793925" y="1666575"/>
            <a:ext cx="573000" cy="552000"/>
          </a:xfrm>
          <a:prstGeom prst="ellipse">
            <a:avLst/>
          </a:prstGeom>
          <a:solidFill>
            <a:srgbClr val="073763"/>
          </a:solidFill>
          <a:ln w="28575" cap="flat" cmpd="sng">
            <a:solidFill>
              <a:srgbClr val="CC41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0" name="Google Shape;16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5038" y="2218575"/>
            <a:ext cx="285149" cy="28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0825" y="1116375"/>
            <a:ext cx="433300" cy="43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74850" y="3635100"/>
            <a:ext cx="391050" cy="39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63775" y="1725925"/>
            <a:ext cx="433300" cy="43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36775" y="2627900"/>
            <a:ext cx="433300" cy="43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192300" y="4539625"/>
            <a:ext cx="391050" cy="39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0"/>
          <p:cNvSpPr txBox="1">
            <a:spLocks noGrp="1"/>
          </p:cNvSpPr>
          <p:nvPr>
            <p:ph type="ctrTitle"/>
          </p:nvPr>
        </p:nvSpPr>
        <p:spPr>
          <a:xfrm>
            <a:off x="5355770" y="2668557"/>
            <a:ext cx="3648271" cy="209005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>
                <a:solidFill>
                  <a:srgbClr val="FF0000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ВАЖНО</a:t>
            </a:r>
            <a:r>
              <a:rPr lang="ru" sz="1400" b="1" dirty="0" smtClean="0">
                <a:solidFill>
                  <a:srgbClr val="FF0000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:</a:t>
            </a:r>
            <a:r>
              <a:rPr lang="ru" sz="1400" b="1" dirty="0" smtClean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/>
            </a:r>
            <a:br>
              <a:rPr lang="ru" sz="1400" b="1" dirty="0" smtClean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</a:br>
            <a:endParaRPr sz="1400" b="1" dirty="0">
              <a:solidFill>
                <a:srgbClr val="073763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b="1" dirty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Ответственный сотрудник заполняет </a:t>
            </a:r>
            <a:r>
              <a:rPr lang="ru" sz="1400" b="1" dirty="0">
                <a:solidFill>
                  <a:srgbClr val="CC0000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ЕЖЕДНЕВНО</a:t>
            </a:r>
            <a:r>
              <a:rPr lang="ru" sz="1400" b="1" dirty="0" smtClean="0">
                <a:solidFill>
                  <a:srgbClr val="CC0000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!!!</a:t>
            </a:r>
            <a:br>
              <a:rPr lang="ru" sz="1400" b="1" dirty="0" smtClean="0">
                <a:solidFill>
                  <a:srgbClr val="CC0000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</a:br>
            <a:r>
              <a:rPr lang="ru" sz="1400" b="1" dirty="0" smtClean="0">
                <a:solidFill>
                  <a:srgbClr val="CC0000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/>
            </a:r>
            <a:br>
              <a:rPr lang="ru" sz="1400" b="1" dirty="0" smtClean="0">
                <a:solidFill>
                  <a:srgbClr val="CC0000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</a:br>
            <a:r>
              <a:rPr lang="ru" sz="1400" b="1" dirty="0" smtClean="0">
                <a:solidFill>
                  <a:srgbClr val="CC0000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Если три дня подряд связь с несовершеннолетним и родителями установить не удалось – информация в службы СП</a:t>
            </a:r>
            <a:endParaRPr sz="1400" b="1" dirty="0">
              <a:solidFill>
                <a:srgbClr val="CC0000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20"/>
          <p:cNvSpPr txBox="1">
            <a:spLocks noGrp="1"/>
          </p:cNvSpPr>
          <p:nvPr>
            <p:ph type="subTitle" idx="1"/>
          </p:nvPr>
        </p:nvSpPr>
        <p:spPr>
          <a:xfrm>
            <a:off x="560735" y="120361"/>
            <a:ext cx="7403700" cy="4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rgbClr val="073763"/>
                </a:solidFill>
                <a:latin typeface="Century Gothic" pitchFamily="34" charset="0"/>
                <a:ea typeface="Montserrat"/>
                <a:cs typeface="Montserrat"/>
                <a:sym typeface="Montserrat"/>
              </a:rPr>
              <a:t>Контроль выполнения индивидуальных планов профилактической работы </a:t>
            </a:r>
            <a:endParaRPr sz="2400" b="1" dirty="0">
              <a:solidFill>
                <a:srgbClr val="073763"/>
              </a:solidFill>
              <a:latin typeface="Century Gothic" pitchFamily="34" charset="0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91" name="Google Shape;191;p20"/>
          <p:cNvGraphicFramePr/>
          <p:nvPr>
            <p:extLst>
              <p:ext uri="{D42A27DB-BD31-4B8C-83A1-F6EECF244321}">
                <p14:modId xmlns:p14="http://schemas.microsoft.com/office/powerpoint/2010/main" val="1986949327"/>
              </p:ext>
            </p:extLst>
          </p:nvPr>
        </p:nvGraphicFramePr>
        <p:xfrm>
          <a:off x="315882" y="1047404"/>
          <a:ext cx="4890600" cy="3437964"/>
        </p:xfrm>
        <a:graphic>
          <a:graphicData uri="http://schemas.openxmlformats.org/drawingml/2006/table">
            <a:tbl>
              <a:tblPr>
                <a:noFill/>
                <a:tableStyleId>{7D645849-59AE-428C-9138-CAADCF107651}</a:tableStyleId>
              </a:tblPr>
              <a:tblGrid>
                <a:gridCol w="1195677"/>
                <a:gridCol w="821094"/>
                <a:gridCol w="899171"/>
                <a:gridCol w="664824"/>
                <a:gridCol w="636102"/>
                <a:gridCol w="673732"/>
              </a:tblGrid>
              <a:tr h="34028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Century Gothic" pitchFamily="34" charset="0"/>
                        </a:rPr>
                        <a:t>Ответственный:</a:t>
                      </a: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759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b="1" dirty="0">
                          <a:solidFill>
                            <a:srgbClr val="FF0000"/>
                          </a:solidFill>
                          <a:latin typeface="Century Gothic" pitchFamily="34" charset="0"/>
                        </a:rPr>
                        <a:t>ИЮНЬ</a:t>
                      </a:r>
                      <a:endParaRPr sz="1000" b="1" dirty="0">
                        <a:solidFill>
                          <a:srgbClr val="FF0000"/>
                        </a:solidFill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0466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 smtClean="0">
                          <a:latin typeface="Century Gothic" pitchFamily="34" charset="0"/>
                        </a:rPr>
                        <a:t>ИН </a:t>
                      </a:r>
                      <a:r>
                        <a:rPr lang="ru" sz="1000" dirty="0">
                          <a:latin typeface="Century Gothic" pitchFamily="34" charset="0"/>
                        </a:rPr>
                        <a:t>обучающегося</a:t>
                      </a: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entury Gothic" pitchFamily="34" charset="0"/>
                        </a:rPr>
                        <a:t>1 чт</a:t>
                      </a: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entury Gothic" pitchFamily="34" charset="0"/>
                        </a:rPr>
                        <a:t>2 пт</a:t>
                      </a: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entury Gothic" pitchFamily="34" charset="0"/>
                        </a:rPr>
                        <a:t>5 пн</a:t>
                      </a: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entury Gothic" pitchFamily="34" charset="0"/>
                        </a:rPr>
                        <a:t>6 вт</a:t>
                      </a: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Century Gothic" pitchFamily="34" charset="0"/>
                        </a:rPr>
                        <a:t>7 ср</a:t>
                      </a: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3020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630351001</a:t>
                      </a:r>
                      <a:endParaRPr sz="12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Century Gothic" pitchFamily="34" charset="0"/>
                        </a:rPr>
                        <a:t>на телефонный звонок родители не ответили</a:t>
                      </a: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Century Gothic" pitchFamily="34" charset="0"/>
                        </a:rPr>
                        <a:t>состоялся телеф.разговор с уч-ком</a:t>
                      </a: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Century Gothic" pitchFamily="34" charset="0"/>
                        </a:rPr>
                        <a:t>родители на звонок не ответили</a:t>
                      </a: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Century Gothic" pitchFamily="34" charset="0"/>
                        </a:rPr>
                        <a:t>встреча с уч-ком</a:t>
                      </a: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 dirty="0">
                          <a:latin typeface="Century Gothic" pitchFamily="34" charset="0"/>
                        </a:rPr>
                        <a:t>посещение семьи на дому (не открыли)</a:t>
                      </a: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6512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630351002</a:t>
                      </a:r>
                      <a:endParaRPr lang="ru-RU" sz="12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1844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630351003</a:t>
                      </a:r>
                      <a:endParaRPr lang="ru-RU" sz="12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dirty="0">
                        <a:latin typeface="Century Gothic" pitchFamily="34" charset="0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192" name="Google Shape;1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5771" y="1054359"/>
            <a:ext cx="3648270" cy="149289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391880" y="3856496"/>
            <a:ext cx="4823931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u="sng" dirty="0" smtClean="0">
              <a:hlinkClick r:id="rId4"/>
            </a:endParaRPr>
          </a:p>
          <a:p>
            <a:endParaRPr lang="ru-RU" u="sng" dirty="0">
              <a:hlinkClick r:id="rId4"/>
            </a:endParaRPr>
          </a:p>
          <a:p>
            <a:endParaRPr lang="ru-RU" u="sng" dirty="0" smtClean="0">
              <a:hlinkClick r:id="rId4"/>
            </a:endParaRPr>
          </a:p>
          <a:p>
            <a:r>
              <a:rPr lang="ru-RU" sz="1600" dirty="0" smtClean="0">
                <a:hlinkClick r:id="rId4"/>
              </a:rPr>
              <a:t>https</a:t>
            </a:r>
            <a:r>
              <a:rPr lang="ru-RU" sz="1600" dirty="0">
                <a:hlinkClick r:id="rId4"/>
              </a:rPr>
              <a:t>://disk.yandex.ru/i/Uzel1foTCUBVxg</a:t>
            </a:r>
            <a:endParaRPr lang="ru-RU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2"/>
          <p:cNvSpPr txBox="1">
            <a:spLocks noGrp="1"/>
          </p:cNvSpPr>
          <p:nvPr>
            <p:ph type="title"/>
          </p:nvPr>
        </p:nvSpPr>
        <p:spPr>
          <a:xfrm>
            <a:off x="820162" y="18463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400" b="1" dirty="0">
                <a:solidFill>
                  <a:srgbClr val="073763"/>
                </a:solidFill>
                <a:latin typeface="Montserrat" charset="-52"/>
              </a:rPr>
              <a:t>Взаимодействие с субъектами профилактики </a:t>
            </a:r>
            <a:endParaRPr sz="2400" b="1" dirty="0">
              <a:solidFill>
                <a:srgbClr val="073763"/>
              </a:solidFill>
              <a:latin typeface="Montserrat" charset="-52"/>
            </a:endParaRPr>
          </a:p>
        </p:txBody>
      </p:sp>
      <p:sp>
        <p:nvSpPr>
          <p:cNvPr id="230" name="Google Shape;230;p22"/>
          <p:cNvSpPr txBox="1"/>
          <p:nvPr/>
        </p:nvSpPr>
        <p:spPr>
          <a:xfrm>
            <a:off x="1736136" y="799051"/>
            <a:ext cx="47298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920000"/>
                </a:solidFill>
                <a:latin typeface="Montserrat" charset="-52"/>
              </a:rPr>
              <a:t>ОДН,   КДН,   ППМС-центр,   </a:t>
            </a:r>
            <a:r>
              <a:rPr lang="ru" b="1" dirty="0" smtClean="0">
                <a:solidFill>
                  <a:srgbClr val="920000"/>
                </a:solidFill>
                <a:latin typeface="Montserrat" charset="-52"/>
              </a:rPr>
              <a:t>ДМО,</a:t>
            </a:r>
            <a:endParaRPr b="1" dirty="0">
              <a:solidFill>
                <a:srgbClr val="920000"/>
              </a:solidFill>
              <a:latin typeface="Montserrat" charset="-52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solidFill>
                  <a:srgbClr val="920000"/>
                </a:solidFill>
                <a:latin typeface="Montserrat" charset="-52"/>
              </a:rPr>
              <a:t>ГКУ СО “Комплексный центр социального обслуживания населения Восточного округа</a:t>
            </a:r>
            <a:r>
              <a:rPr lang="ru" b="1" dirty="0" smtClean="0">
                <a:solidFill>
                  <a:srgbClr val="920000"/>
                </a:solidFill>
                <a:latin typeface="Montserrat" charset="-52"/>
              </a:rPr>
              <a:t>” </a:t>
            </a:r>
            <a:endParaRPr b="1" dirty="0">
              <a:solidFill>
                <a:srgbClr val="920000"/>
              </a:solidFill>
              <a:latin typeface="Montserrat" charset="-52"/>
            </a:endParaRPr>
          </a:p>
        </p:txBody>
      </p:sp>
      <p:pic>
        <p:nvPicPr>
          <p:cNvPr id="231" name="Google Shape;23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7665" y="2780652"/>
            <a:ext cx="649770" cy="993325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32" name="Google Shape;232;p22"/>
          <p:cNvSpPr txBox="1"/>
          <p:nvPr/>
        </p:nvSpPr>
        <p:spPr>
          <a:xfrm>
            <a:off x="241069" y="1722509"/>
            <a:ext cx="3978856" cy="400200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rgbClr val="92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002060"/>
                </a:solidFill>
                <a:latin typeface="Montserrat" charset="-52"/>
              </a:rPr>
              <a:t>При посещении семьи на дому</a:t>
            </a:r>
            <a:endParaRPr dirty="0">
              <a:solidFill>
                <a:srgbClr val="002060"/>
              </a:solidFill>
              <a:latin typeface="Montserrat" charset="-52"/>
            </a:endParaRPr>
          </a:p>
        </p:txBody>
      </p:sp>
      <p:sp>
        <p:nvSpPr>
          <p:cNvPr id="233" name="Google Shape;233;p22"/>
          <p:cNvSpPr txBox="1"/>
          <p:nvPr/>
        </p:nvSpPr>
        <p:spPr>
          <a:xfrm>
            <a:off x="233037" y="2280805"/>
            <a:ext cx="3982500" cy="615523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rgbClr val="92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002060"/>
                </a:solidFill>
                <a:latin typeface="Montserrat" charset="-52"/>
              </a:rPr>
              <a:t>При возникновении проблемной ситуации</a:t>
            </a:r>
            <a:endParaRPr dirty="0">
              <a:solidFill>
                <a:srgbClr val="002060"/>
              </a:solidFill>
              <a:latin typeface="Montserrat" charset="-52"/>
            </a:endParaRPr>
          </a:p>
        </p:txBody>
      </p:sp>
      <p:sp>
        <p:nvSpPr>
          <p:cNvPr id="234" name="Google Shape;234;p22"/>
          <p:cNvSpPr txBox="1"/>
          <p:nvPr/>
        </p:nvSpPr>
        <p:spPr>
          <a:xfrm>
            <a:off x="249663" y="2980908"/>
            <a:ext cx="3982500" cy="615600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rgbClr val="92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002060"/>
                </a:solidFill>
                <a:latin typeface="Montserrat" charset="-52"/>
              </a:rPr>
              <a:t>При необходимости принятия мер в отношении родителей</a:t>
            </a:r>
            <a:endParaRPr dirty="0">
              <a:solidFill>
                <a:srgbClr val="002060"/>
              </a:solidFill>
              <a:latin typeface="Montserrat" charset="-52"/>
            </a:endParaRPr>
          </a:p>
        </p:txBody>
      </p:sp>
      <p:sp>
        <p:nvSpPr>
          <p:cNvPr id="235" name="Google Shape;235;p22"/>
          <p:cNvSpPr txBox="1"/>
          <p:nvPr/>
        </p:nvSpPr>
        <p:spPr>
          <a:xfrm>
            <a:off x="249663" y="3763402"/>
            <a:ext cx="3982500" cy="615523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rgbClr val="92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solidFill>
                  <a:srgbClr val="002060"/>
                </a:solidFill>
                <a:latin typeface="Montserrat" charset="-52"/>
              </a:rPr>
              <a:t>При проявлении отклоняющегося </a:t>
            </a:r>
            <a:r>
              <a:rPr lang="ru" dirty="0">
                <a:solidFill>
                  <a:srgbClr val="002060"/>
                </a:solidFill>
                <a:latin typeface="Montserrat" charset="-52"/>
              </a:rPr>
              <a:t>поведение подростка</a:t>
            </a:r>
            <a:endParaRPr dirty="0">
              <a:solidFill>
                <a:srgbClr val="002060"/>
              </a:solidFill>
              <a:latin typeface="Montserrat" charset="-52"/>
            </a:endParaRPr>
          </a:p>
        </p:txBody>
      </p:sp>
      <p:sp>
        <p:nvSpPr>
          <p:cNvPr id="236" name="Google Shape;236;p22"/>
          <p:cNvSpPr/>
          <p:nvPr/>
        </p:nvSpPr>
        <p:spPr>
          <a:xfrm>
            <a:off x="4342562" y="1886989"/>
            <a:ext cx="1026300" cy="121543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92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2"/>
          <p:cNvSpPr/>
          <p:nvPr/>
        </p:nvSpPr>
        <p:spPr>
          <a:xfrm>
            <a:off x="4343163" y="2535381"/>
            <a:ext cx="1026300" cy="114561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92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2"/>
          <p:cNvSpPr/>
          <p:nvPr/>
        </p:nvSpPr>
        <p:spPr>
          <a:xfrm>
            <a:off x="4367500" y="3200400"/>
            <a:ext cx="1026300" cy="141317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92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2"/>
          <p:cNvSpPr/>
          <p:nvPr/>
        </p:nvSpPr>
        <p:spPr>
          <a:xfrm>
            <a:off x="4392438" y="3927468"/>
            <a:ext cx="1026300" cy="145768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920000"/>
          </a:solidFill>
          <a:ln w="9525" cap="flat" cmpd="sng">
            <a:solidFill>
              <a:schemeClr val="accent4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22"/>
          <p:cNvSpPr/>
          <p:nvPr/>
        </p:nvSpPr>
        <p:spPr>
          <a:xfrm>
            <a:off x="5628888" y="1780710"/>
            <a:ext cx="2471700" cy="40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920000"/>
              </a:solidFill>
            </a:endParaRPr>
          </a:p>
        </p:txBody>
      </p:sp>
      <p:sp>
        <p:nvSpPr>
          <p:cNvPr id="241" name="Google Shape;241;p22"/>
          <p:cNvSpPr txBox="1"/>
          <p:nvPr/>
        </p:nvSpPr>
        <p:spPr>
          <a:xfrm>
            <a:off x="5916102" y="1789023"/>
            <a:ext cx="1888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920000"/>
                </a:solidFill>
              </a:rPr>
              <a:t>     </a:t>
            </a:r>
            <a:r>
              <a:rPr lang="ru" dirty="0">
                <a:solidFill>
                  <a:srgbClr val="920000"/>
                </a:solidFill>
                <a:latin typeface="Montserrat" charset="-52"/>
              </a:rPr>
              <a:t>ОДН, КЦСОН</a:t>
            </a:r>
            <a:endParaRPr dirty="0">
              <a:solidFill>
                <a:srgbClr val="920000"/>
              </a:solidFill>
              <a:latin typeface="Montserrat" charset="-52"/>
            </a:endParaRPr>
          </a:p>
        </p:txBody>
      </p:sp>
      <p:sp>
        <p:nvSpPr>
          <p:cNvPr id="242" name="Google Shape;242;p22"/>
          <p:cNvSpPr/>
          <p:nvPr/>
        </p:nvSpPr>
        <p:spPr>
          <a:xfrm>
            <a:off x="5662139" y="2382747"/>
            <a:ext cx="2471700" cy="40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920000"/>
              </a:solidFill>
            </a:endParaRPr>
          </a:p>
        </p:txBody>
      </p:sp>
      <p:sp>
        <p:nvSpPr>
          <p:cNvPr id="243" name="Google Shape;243;p22"/>
          <p:cNvSpPr/>
          <p:nvPr/>
        </p:nvSpPr>
        <p:spPr>
          <a:xfrm>
            <a:off x="5678764" y="3090796"/>
            <a:ext cx="2471700" cy="40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0000"/>
              </a:solidFill>
            </a:endParaRPr>
          </a:p>
        </p:txBody>
      </p:sp>
      <p:sp>
        <p:nvSpPr>
          <p:cNvPr id="244" name="Google Shape;244;p22"/>
          <p:cNvSpPr/>
          <p:nvPr/>
        </p:nvSpPr>
        <p:spPr>
          <a:xfrm>
            <a:off x="5740641" y="3823782"/>
            <a:ext cx="2471700" cy="448959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90000"/>
              </a:solidFill>
            </a:endParaRPr>
          </a:p>
        </p:txBody>
      </p:sp>
      <p:sp>
        <p:nvSpPr>
          <p:cNvPr id="245" name="Google Shape;245;p22"/>
          <p:cNvSpPr txBox="1"/>
          <p:nvPr/>
        </p:nvSpPr>
        <p:spPr>
          <a:xfrm>
            <a:off x="6267795" y="2382747"/>
            <a:ext cx="1643629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920000"/>
                </a:solidFill>
                <a:latin typeface="Montserrat" charset="-52"/>
              </a:rPr>
              <a:t>ОДН, </a:t>
            </a:r>
            <a:r>
              <a:rPr lang="ru" dirty="0" smtClean="0">
                <a:solidFill>
                  <a:srgbClr val="920000"/>
                </a:solidFill>
                <a:latin typeface="Montserrat" charset="-52"/>
              </a:rPr>
              <a:t>КДН</a:t>
            </a:r>
            <a:r>
              <a:rPr lang="ru" dirty="0" smtClean="0">
                <a:solidFill>
                  <a:srgbClr val="990000"/>
                </a:solidFill>
                <a:latin typeface="Montserrat" charset="-52"/>
              </a:rPr>
              <a:t> </a:t>
            </a:r>
            <a:endParaRPr dirty="0">
              <a:solidFill>
                <a:srgbClr val="990000"/>
              </a:solidFill>
              <a:latin typeface="Montserrat" charset="-52"/>
            </a:endParaRPr>
          </a:p>
        </p:txBody>
      </p:sp>
      <p:sp>
        <p:nvSpPr>
          <p:cNvPr id="246" name="Google Shape;246;p22"/>
          <p:cNvSpPr txBox="1"/>
          <p:nvPr/>
        </p:nvSpPr>
        <p:spPr>
          <a:xfrm>
            <a:off x="5740641" y="3107422"/>
            <a:ext cx="2393198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>
                <a:solidFill>
                  <a:srgbClr val="920000"/>
                </a:solidFill>
                <a:latin typeface="Montserrat" charset="-52"/>
              </a:rPr>
              <a:t>    ОДН</a:t>
            </a:r>
            <a:r>
              <a:rPr lang="ru" dirty="0">
                <a:solidFill>
                  <a:srgbClr val="920000"/>
                </a:solidFill>
                <a:latin typeface="Montserrat" charset="-52"/>
              </a:rPr>
              <a:t>, </a:t>
            </a:r>
            <a:r>
              <a:rPr lang="ru" dirty="0" smtClean="0">
                <a:solidFill>
                  <a:srgbClr val="920000"/>
                </a:solidFill>
                <a:latin typeface="Montserrat" charset="-52"/>
              </a:rPr>
              <a:t>КДН, КЦСОН</a:t>
            </a:r>
            <a:endParaRPr dirty="0">
              <a:solidFill>
                <a:srgbClr val="920000"/>
              </a:solidFill>
              <a:latin typeface="Montserrat" charset="-52"/>
            </a:endParaRPr>
          </a:p>
        </p:txBody>
      </p:sp>
      <p:sp>
        <p:nvSpPr>
          <p:cNvPr id="247" name="Google Shape;247;p22"/>
          <p:cNvSpPr txBox="1"/>
          <p:nvPr/>
        </p:nvSpPr>
        <p:spPr>
          <a:xfrm>
            <a:off x="6059977" y="3832167"/>
            <a:ext cx="1978429" cy="400079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920000"/>
                </a:solidFill>
                <a:latin typeface="Montserrat" charset="-52"/>
              </a:rPr>
              <a:t>ОДН, КДН, КЦСОН</a:t>
            </a:r>
            <a:endParaRPr dirty="0">
              <a:solidFill>
                <a:srgbClr val="920000"/>
              </a:solidFill>
              <a:latin typeface="Montserrat" charset="-52"/>
            </a:endParaRPr>
          </a:p>
        </p:txBody>
      </p:sp>
      <p:sp>
        <p:nvSpPr>
          <p:cNvPr id="248" name="Google Shape;248;p22"/>
          <p:cNvSpPr txBox="1"/>
          <p:nvPr/>
        </p:nvSpPr>
        <p:spPr>
          <a:xfrm>
            <a:off x="249663" y="4436537"/>
            <a:ext cx="3982500" cy="584745"/>
          </a:xfrm>
          <a:prstGeom prst="rect">
            <a:avLst/>
          </a:prstGeom>
          <a:solidFill>
            <a:schemeClr val="bg1"/>
          </a:solidFill>
          <a:ln w="19050" cap="flat" cmpd="sng">
            <a:solidFill>
              <a:srgbClr val="92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dirty="0" smtClean="0">
                <a:solidFill>
                  <a:srgbClr val="002060"/>
                </a:solidFill>
                <a:latin typeface="Montserrat" charset="-52"/>
              </a:rPr>
              <a:t>При возникновении необходимости оказания  </a:t>
            </a:r>
            <a:r>
              <a:rPr lang="ru" sz="1300" dirty="0">
                <a:solidFill>
                  <a:srgbClr val="002060"/>
                </a:solidFill>
                <a:latin typeface="Montserrat" charset="-52"/>
              </a:rPr>
              <a:t>психологической поддержки</a:t>
            </a:r>
            <a:endParaRPr sz="1300" dirty="0">
              <a:solidFill>
                <a:srgbClr val="002060"/>
              </a:solidFill>
              <a:latin typeface="Montserrat" charset="-52"/>
            </a:endParaRPr>
          </a:p>
        </p:txBody>
      </p:sp>
      <p:sp>
        <p:nvSpPr>
          <p:cNvPr id="249" name="Google Shape;249;p22"/>
          <p:cNvSpPr/>
          <p:nvPr/>
        </p:nvSpPr>
        <p:spPr>
          <a:xfrm>
            <a:off x="4367500" y="4715200"/>
            <a:ext cx="1026300" cy="139433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rgbClr val="92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2"/>
          <p:cNvSpPr/>
          <p:nvPr/>
        </p:nvSpPr>
        <p:spPr>
          <a:xfrm>
            <a:off x="5756263" y="4500635"/>
            <a:ext cx="2471700" cy="400200"/>
          </a:xfrm>
          <a:prstGeom prst="roundRect">
            <a:avLst>
              <a:gd name="adj" fmla="val 16667"/>
            </a:avLst>
          </a:prstGeom>
          <a:solidFill>
            <a:srgbClr val="CFE2F3"/>
          </a:solidFill>
          <a:ln w="19050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920000"/>
              </a:solidFill>
              <a:latin typeface="Montserrat" charset="-52"/>
            </a:endParaRPr>
          </a:p>
        </p:txBody>
      </p:sp>
      <p:sp>
        <p:nvSpPr>
          <p:cNvPr id="251" name="Google Shape;251;p22"/>
          <p:cNvSpPr txBox="1"/>
          <p:nvPr/>
        </p:nvSpPr>
        <p:spPr>
          <a:xfrm>
            <a:off x="6101541" y="4500635"/>
            <a:ext cx="1859759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990000"/>
                </a:solidFill>
                <a:latin typeface="Montserrat" charset="-52"/>
              </a:rPr>
              <a:t>ППМС-центр</a:t>
            </a:r>
            <a:endParaRPr dirty="0">
              <a:solidFill>
                <a:srgbClr val="990000"/>
              </a:solidFill>
              <a:latin typeface="Montserrat" charset="-52"/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225042" y="181524"/>
            <a:ext cx="621300" cy="612600"/>
            <a:chOff x="507675" y="231400"/>
            <a:chExt cx="621300" cy="612600"/>
          </a:xfrm>
        </p:grpSpPr>
        <p:sp>
          <p:nvSpPr>
            <p:cNvPr id="28" name="Google Shape;134;p17"/>
            <p:cNvSpPr/>
            <p:nvPr/>
          </p:nvSpPr>
          <p:spPr>
            <a:xfrm>
              <a:off x="507675" y="231400"/>
              <a:ext cx="621300" cy="612600"/>
            </a:xfrm>
            <a:prstGeom prst="rect">
              <a:avLst/>
            </a:prstGeom>
            <a:solidFill>
              <a:srgbClr val="0737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9" name="Google Shape;136;p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84863" y="304238"/>
              <a:ext cx="466925" cy="46692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7293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-19950"/>
            <a:ext cx="5403300" cy="5183400"/>
          </a:xfrm>
          <a:prstGeom prst="rect">
            <a:avLst/>
          </a:prstGeom>
          <a:solidFill>
            <a:srgbClr val="0737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sz="1800">
              <a:solidFill>
                <a:schemeClr val="lt1"/>
              </a:solidFill>
            </a:endParaRPr>
          </a:p>
        </p:txBody>
      </p:sp>
      <p:sp>
        <p:nvSpPr>
          <p:cNvPr id="230" name="Google Shape;230;p24"/>
          <p:cNvSpPr txBox="1"/>
          <p:nvPr/>
        </p:nvSpPr>
        <p:spPr>
          <a:xfrm>
            <a:off x="5611800" y="1555800"/>
            <a:ext cx="33165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 </a:t>
            </a:r>
            <a:r>
              <a:rPr lang="ru" sz="15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лето</a:t>
            </a:r>
            <a:r>
              <a:rPr lang="ru" sz="1500" dirty="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мы возлагаем </a:t>
            </a:r>
            <a:r>
              <a:rPr lang="ru" sz="15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большие надежды</a:t>
            </a:r>
            <a:r>
              <a:rPr lang="ru" sz="1500" dirty="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</a:t>
            </a:r>
            <a:endParaRPr sz="1500" dirty="0">
              <a:solidFill>
                <a:srgbClr val="CC412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потому что это такие дни, </a:t>
            </a:r>
            <a:endParaRPr sz="1500" dirty="0">
              <a:solidFill>
                <a:srgbClr val="CC412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когда радует сама природа.</a:t>
            </a:r>
            <a:endParaRPr sz="1500" dirty="0">
              <a:solidFill>
                <a:srgbClr val="CC412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rgbClr val="CC412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dirty="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Главное, чтобы всё было </a:t>
            </a:r>
            <a:r>
              <a:rPr lang="ru" sz="15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организовано, </a:t>
            </a:r>
            <a:endParaRPr sz="1500" b="1" dirty="0">
              <a:solidFill>
                <a:srgbClr val="CC412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 dirty="0">
                <a:solidFill>
                  <a:srgbClr val="CC4125"/>
                </a:solidFill>
                <a:latin typeface="Montserrat"/>
                <a:ea typeface="Montserrat"/>
                <a:cs typeface="Montserrat"/>
                <a:sym typeface="Montserrat"/>
              </a:rPr>
              <a:t>а не предоставлено случаю</a:t>
            </a:r>
            <a:r>
              <a:rPr lang="ru" sz="1500" dirty="0">
                <a:solidFill>
                  <a:srgbClr val="CC4125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sz="1500" dirty="0">
              <a:solidFill>
                <a:srgbClr val="CC4125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31" name="Google Shape;23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42821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961</Words>
  <Application>Microsoft Office PowerPoint</Application>
  <PresentationFormat>Экран (16:9)</PresentationFormat>
  <Paragraphs>199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Montserrat Medium</vt:lpstr>
      <vt:lpstr>Montserrat ExtraBold</vt:lpstr>
      <vt:lpstr>Montserrat SemiBold</vt:lpstr>
      <vt:lpstr>Montserrat Light</vt:lpstr>
      <vt:lpstr>Montserrat</vt:lpstr>
      <vt:lpstr>Wingdings</vt:lpstr>
      <vt:lpstr>Century Gothic</vt:lpstr>
      <vt:lpstr>Times New Roman</vt:lpstr>
      <vt:lpstr>Simple Light</vt:lpstr>
      <vt:lpstr>Отрадненское управление Министерства образования и науки Самарской области</vt:lpstr>
      <vt:lpstr>Нормативно-правовая база</vt:lpstr>
      <vt:lpstr>Дорожная карта организации занятости ТУ</vt:lpstr>
      <vt:lpstr>Дорожная карта организации занятости в ОО</vt:lpstr>
      <vt:lpstr>Деятельность сотрудников ОО</vt:lpstr>
      <vt:lpstr>Организация работы ответственных сотрудников </vt:lpstr>
      <vt:lpstr>Циклограмма работы  ответственного сотрудника</vt:lpstr>
      <vt:lpstr>Организация занятости</vt:lpstr>
      <vt:lpstr>Социально-значимая деятельность</vt:lpstr>
      <vt:lpstr>ВАЖНО:  Ответственный сотрудник заполняет ЕЖЕДНЕВНО!!!  Если три дня подряд связь с несовершеннолетним и родителями установить не удалось – информация в службы СП</vt:lpstr>
      <vt:lpstr>Взаимодействие с субъектами профилактики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Отрадненское управление Министерства образования и науки Самарской области</dc:title>
  <dc:creator>Пользователь</dc:creator>
  <cp:lastModifiedBy>Дронкина</cp:lastModifiedBy>
  <cp:revision>19</cp:revision>
  <dcterms:modified xsi:type="dcterms:W3CDTF">2023-05-31T09:37:48Z</dcterms:modified>
</cp:coreProperties>
</file>