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Montserrat ExtraBold" panose="020B0604020202020204" charset="-52"/>
      <p:bold r:id="rId15"/>
      <p:boldItalic r:id="rId16"/>
    </p:embeddedFont>
    <p:embeddedFont>
      <p:font typeface="Montserrat" panose="020B0604020202020204" charset="-52"/>
      <p:regular r:id="rId17"/>
      <p:bold r:id="rId18"/>
      <p:italic r:id="rId19"/>
      <p:boldItalic r:id="rId20"/>
    </p:embeddedFont>
    <p:embeddedFont>
      <p:font typeface="Montserrat Medium" panose="020B0604020202020204" charset="-52"/>
      <p:regular r:id="rId21"/>
      <p:bold r:id="rId22"/>
      <p:italic r:id="rId23"/>
      <p:boldItalic r:id="rId24"/>
    </p:embeddedFont>
    <p:embeddedFont>
      <p:font typeface="Montserrat SemiBold" panose="020B0604020202020204" charset="-52"/>
      <p:regular r:id="rId25"/>
      <p:bold r:id="rId26"/>
      <p:italic r:id="rId27"/>
      <p:boldItalic r:id="rId28"/>
    </p:embeddedFont>
    <p:embeddedFont>
      <p:font typeface="Montserrat Light" panose="020B0604020202020204" charset="-52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D645849-59AE-428C-9138-CAADCF107651}">
  <a:tblStyle styleId="{7D645849-59AE-428C-9138-CAADCF10765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3EBF8F-C764-412B-B75C-B7D86153997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-101" y="-36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4165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3fdabe8e1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3fdabe8e1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45b47d2863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45b47d2863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0012fec22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0012fec22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343905ceb1_2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343905ceb1_2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0012fec22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0012fec22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0012fec22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0012fec22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343905ceb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343905ceb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44df5eb8d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44df5eb8d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33fdabe8e1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33fdabe8e1_0_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44df5eb8df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44df5eb8df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44df5eb8df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44df5eb8df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43905ceb1_5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343905ceb1_5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trad_adm@samara.ed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nternet.garant.ru/document?id=12025268&amp;sub=0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ivo.garant.ru/document/redirect/12116087/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hyperlink" Target="http://internet.garant.ru/document?id=70191362&amp;sub=0" TargetMode="External"/><Relationship Id="rId4" Type="http://schemas.openxmlformats.org/officeDocument/2006/relationships/hyperlink" Target="http://internet.garant.ru/document?id=10003000&amp;sub=0" TargetMode="External"/><Relationship Id="rId9" Type="http://schemas.openxmlformats.org/officeDocument/2006/relationships/hyperlink" Target="https://kollegiotradny.ru/index.php/profilakticheskaya-rabot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kollegiotradny.ru/index.php/profilakticheskaya-rabota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kollegiotradny.ru/images/downloads/IVANOVA/_%D0%BC%D0%B5%D1%82%D0%BE%D0%B4.%D0%BC%D0%B0%D1%82%D0%B5%D1%80%D0%B8%D0%B0%D0%BB%D0%BE%D0%B2.pdf" TargetMode="External"/><Relationship Id="rId7" Type="http://schemas.openxmlformats.org/officeDocument/2006/relationships/hyperlink" Target="https://mgppu.ru/about/publications/deviant_behaviou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loud.mail.ru/public/XHQm/cdUc9cSoU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rc.yartel.ru/index.php?option=com_content&amp;view=article&amp;id=9973:metodicheskie-rekomendatsii-klassnomu-rukovoditelyu-po-organizatsii-profilakticheskoj-raboty&amp;catid=364&amp;Itemid=42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50"/>
            <a:ext cx="7762200" cy="51435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0B5394"/>
              </a:highlight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1961025" y="134775"/>
            <a:ext cx="54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1111"/>
              <a:buNone/>
            </a:pPr>
            <a:r>
              <a:rPr lang="ru" sz="162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Отрадненское управление</a:t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1111"/>
              <a:buNone/>
            </a:pPr>
            <a:r>
              <a:rPr lang="ru" sz="162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Министерства образования и науки</a:t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1111"/>
              <a:buNone/>
            </a:pPr>
            <a:r>
              <a:rPr lang="ru" sz="162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Самарской области</a:t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449400" y="1255975"/>
            <a:ext cx="7218000" cy="17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 повышении эффективности </a:t>
            </a:r>
            <a:endParaRPr sz="28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 результативности профилактической работы </a:t>
            </a:r>
            <a:endParaRPr sz="28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 трудными подростками </a:t>
            </a:r>
            <a:endParaRPr sz="28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летом 2023 года</a:t>
            </a:r>
            <a:endParaRPr sz="2800" b="1" i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282900" y="3967600"/>
            <a:ext cx="4384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Шишова М.В.</a:t>
            </a:r>
            <a:endParaRPr sz="12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ведущий специалист отдела развития образования</a:t>
            </a: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Отрадненского управления МОНСО </a:t>
            </a: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829400" y="4673425"/>
            <a:ext cx="12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 мая 2023 г.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73400" y="4522600"/>
            <a:ext cx="3842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otrad_adm@samara.edu.ru</a:t>
            </a:r>
            <a:r>
              <a:rPr lang="ru" sz="1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500" y="4523512"/>
            <a:ext cx="367475" cy="3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1113" y="220863"/>
            <a:ext cx="1095375" cy="8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14"/>
          <p:cNvGraphicFramePr/>
          <p:nvPr>
            <p:extLst>
              <p:ext uri="{D42A27DB-BD31-4B8C-83A1-F6EECF244321}">
                <p14:modId xmlns:p14="http://schemas.microsoft.com/office/powerpoint/2010/main" val="3400294048"/>
              </p:ext>
            </p:extLst>
          </p:nvPr>
        </p:nvGraphicFramePr>
        <p:xfrm>
          <a:off x="104775" y="819150"/>
          <a:ext cx="7887825" cy="4337275"/>
        </p:xfrm>
        <a:graphic>
          <a:graphicData uri="http://schemas.openxmlformats.org/drawingml/2006/table">
            <a:tbl>
              <a:tblPr>
                <a:noFill/>
                <a:tableStyleId>{7D645849-59AE-428C-9138-CAADCF107651}</a:tableStyleId>
              </a:tblPr>
              <a:tblGrid>
                <a:gridCol w="1939475"/>
                <a:gridCol w="523500"/>
                <a:gridCol w="540625"/>
                <a:gridCol w="1228775"/>
                <a:gridCol w="540625"/>
                <a:gridCol w="473950"/>
                <a:gridCol w="1576750"/>
                <a:gridCol w="681275"/>
                <a:gridCol w="382850"/>
              </a:tblGrid>
              <a:tr h="3979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м.р.Кинель-Черкасский</a:t>
                      </a:r>
                      <a:endParaRPr sz="1000" b="1" dirty="0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22г.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1кв 23г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г.о.Отрадный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22г.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1кв 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23г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м.р.Богатовский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22г.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solidFill>
                            <a:schemeClr val="lt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1кв 23г</a:t>
                      </a:r>
                      <a:endParaRPr sz="10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</a:tr>
              <a:tr h="288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№1 «ОЦ» с. К-Черкассы</a:t>
                      </a:r>
                      <a:endParaRPr sz="900" b="1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CC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ООШ № 2</a:t>
                      </a:r>
                      <a:endParaRPr sz="900" b="1">
                        <a:solidFill>
                          <a:srgbClr val="CC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99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«ОЦ» </a:t>
                      </a:r>
                      <a:endParaRPr sz="900" b="1">
                        <a:solidFill>
                          <a:srgbClr val="99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99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с.Богатое       </a:t>
                      </a: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   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100" b="1" dirty="0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882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№2 "ОЦ" с.К-Черкассы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CC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ООШ № 4</a:t>
                      </a:r>
                      <a:endParaRPr sz="900" b="1">
                        <a:solidFill>
                          <a:srgbClr val="CC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«ОЦ» с.Съезжее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 dirty="0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792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№3 "ОЦ" с.К-Черкассы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CC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№6</a:t>
                      </a:r>
                      <a:endParaRPr sz="900" b="1">
                        <a:solidFill>
                          <a:srgbClr val="CC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ООШ с. Ивановка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 dirty="0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 dirty="0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4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«ОЦ» с.Кротовка      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Гимназия Гармония 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99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ГБПОУ “БГСХТ”</a:t>
                      </a:r>
                      <a:endParaRPr sz="900" b="1">
                        <a:solidFill>
                          <a:srgbClr val="99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</a:t>
                      </a:r>
                      <a:endParaRPr sz="1100" b="1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80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CC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«ОЦ» с.Тимашево</a:t>
                      </a:r>
                      <a:endParaRPr sz="900" b="1">
                        <a:solidFill>
                          <a:srgbClr val="CC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99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№ 8</a:t>
                      </a:r>
                      <a:endParaRPr sz="900" b="1">
                        <a:solidFill>
                          <a:srgbClr val="99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7"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7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6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CC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«ОЦ» с.Александровка</a:t>
                      </a:r>
                      <a:endParaRPr sz="900" b="1">
                        <a:solidFill>
                          <a:srgbClr val="CC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99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СОШ № 10 «ОЦ ЛИК»</a:t>
                      </a:r>
                      <a:endParaRPr sz="900" b="1">
                        <a:solidFill>
                          <a:srgbClr val="99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ООШ с.Семеновка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школа-интернат 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ГБОУ СОШ с. Кабановка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0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99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ГБПОУ “ОНТ”</a:t>
                      </a:r>
                      <a:endParaRPr sz="900" b="1">
                        <a:solidFill>
                          <a:srgbClr val="99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15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ООШ пос.Подгорный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ГБОУ ООШ с.Чёрновка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b="1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ГБПОУ “КЧСХТ”</a:t>
                      </a:r>
                      <a:endParaRPr sz="900" b="1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100" b="1" dirty="0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 b="1" dirty="0">
                          <a:solidFill>
                            <a:srgbClr val="073763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100" b="1" dirty="0">
                        <a:solidFill>
                          <a:srgbClr val="073763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Google Shape;67;p14"/>
          <p:cNvSpPr/>
          <p:nvPr/>
        </p:nvSpPr>
        <p:spPr>
          <a:xfrm>
            <a:off x="158175" y="1192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625" y="119200"/>
            <a:ext cx="500399" cy="5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6025" y="119200"/>
            <a:ext cx="47445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Статистика “состоящих на учете ВШУ и ПДН”</a:t>
            </a:r>
            <a:endParaRPr sz="11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6677025" y="177700"/>
            <a:ext cx="2276400" cy="554100"/>
          </a:xfrm>
          <a:prstGeom prst="rect">
            <a:avLst/>
          </a:prstGeom>
          <a:solidFill>
            <a:srgbClr val="E0666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98 несовершеннолетних </a:t>
            </a:r>
            <a:endParaRPr sz="12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из 21 ОО </a:t>
            </a:r>
            <a:r>
              <a:rPr lang="ru" sz="10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(на 1.05.23)</a:t>
            </a:r>
            <a:endParaRPr sz="10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108375" y="4359500"/>
            <a:ext cx="4930800" cy="769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Количество материалов, рассмотренных на КДН, в отношении несовершеннолетних</a:t>
            </a:r>
            <a:endParaRPr sz="10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м.р. Богатовский - </a:t>
            </a:r>
            <a:r>
              <a:rPr lang="ru" sz="12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 </a:t>
            </a:r>
            <a:r>
              <a:rPr lang="ru" sz="1000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м.р. Кинель-Черкасский - </a:t>
            </a:r>
            <a:r>
              <a:rPr lang="ru" sz="12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      </a:t>
            </a:r>
            <a:r>
              <a:rPr lang="ru" sz="1000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г.о.Отрадный  - </a:t>
            </a:r>
            <a:r>
              <a:rPr lang="ru" sz="12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21</a:t>
            </a:r>
            <a:endParaRPr sz="12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5351725" y="3037525"/>
            <a:ext cx="2687400" cy="13236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Количество правонарушений, в т.ч. преступлений, совершенных несовершеннолетними</a:t>
            </a:r>
            <a:endParaRPr sz="11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м.р. Богатовский - </a:t>
            </a:r>
            <a:r>
              <a:rPr lang="ru" sz="12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</a:t>
            </a:r>
            <a:endParaRPr sz="12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м.р. Кинель-Черкасский - </a:t>
            </a:r>
            <a:r>
              <a:rPr lang="ru-RU" sz="1100" b="1" dirty="0" smtClean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r>
            <a:endParaRPr sz="11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г.о.Отрадный  - </a:t>
            </a:r>
            <a:r>
              <a:rPr lang="ru" sz="1200" b="1" dirty="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15</a:t>
            </a:r>
            <a:endParaRPr sz="1200" b="1" dirty="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8229600" y="3978525"/>
            <a:ext cx="914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кв 2023г</a:t>
            </a:r>
            <a:endParaRPr b="1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8124825" y="3667125"/>
            <a:ext cx="200100" cy="1238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1164075" y="287500"/>
            <a:ext cx="48951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Нормативно-правовая база</a:t>
            </a:r>
            <a:endParaRPr sz="11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75" y="279187"/>
            <a:ext cx="500401" cy="5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507675" y="1348350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Конституция Российской федерации: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2611856" y="1348350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Федеральный закон от 29 декабря 2012 г. № 273-ФЗ "Об образовании в Российской Федерации":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r>
              <a:rPr lang="ru" sz="1000">
                <a:solidFill>
                  <a:srgbClr val="DD7E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1000">
              <a:solidFill>
                <a:srgbClr val="DD7E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2880" y="2125967"/>
            <a:ext cx="299008" cy="32776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507675" y="2979249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900">
                <a:latin typeface="Montserrat SemiBold"/>
                <a:ea typeface="Montserrat SemiBold"/>
                <a:cs typeface="Montserrat SemiBold"/>
                <a:sym typeface="Montserrat SemiBold"/>
              </a:rPr>
              <a:t>Федеральный закон от 24 июня 1999 г. № 120-ФЗ "Об основах системы профилактики безнадзорности и правонарушений несовершеннолетних": </a:t>
            </a:r>
            <a:r>
              <a:rPr lang="ru" sz="9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7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r>
              <a:rPr lang="ru" sz="900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9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2611856" y="2979249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Трудовой кодекс Российской Федерации от 30 декабря 2001 г.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 № 197-ФЗ (ТК РФ):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8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716037" y="1348350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900">
                <a:latin typeface="Montserrat SemiBold"/>
                <a:ea typeface="Montserrat SemiBold"/>
                <a:cs typeface="Montserrat SemiBold"/>
                <a:sym typeface="Montserrat SemiBold"/>
              </a:rPr>
              <a:t>Закон Самарской области “О профилактике правонарушений на территории Самарской области” принят Самарской Губернской Думой 30 ноября 2017 года: </a:t>
            </a:r>
            <a:r>
              <a:rPr lang="ru" sz="9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8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9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716037" y="2979249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Муниципальные ЛНА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6864678" y="2979249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900">
                <a:latin typeface="Montserrat SemiBold"/>
                <a:ea typeface="Montserrat SemiBold"/>
                <a:cs typeface="Montserrat SemiBold"/>
                <a:sym typeface="Montserrat SemiBold"/>
              </a:rPr>
              <a:t>ЛНА образовательных организаций</a:t>
            </a:r>
            <a:endParaRPr sz="900">
              <a:solidFill>
                <a:srgbClr val="FFFF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6864678" y="1348350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Распоряжения, инструктивные письма и т.п. Отрадненского ТУ: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1512175" y="4453350"/>
            <a:ext cx="6996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Раздел “Профилактическая работа” на сайте Отрадненского ТУ: </a:t>
            </a:r>
            <a:r>
              <a:rPr lang="ru" u="sng">
                <a:solidFill>
                  <a:schemeClr val="hlink"/>
                </a:solidFill>
                <a:hlinkClick r:id="rId9"/>
              </a:rPr>
              <a:t>https://kollegiotradny.ru/index.php/profilakticheskaya-rabota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>
            <a:off x="229675" y="3810925"/>
            <a:ext cx="2259600" cy="954300"/>
          </a:xfrm>
          <a:prstGeom prst="rect">
            <a:avLst/>
          </a:prstGeom>
          <a:solidFill>
            <a:srgbClr val="9FC5E8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ТУ: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Оперативные совещания: 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 руководителями ОО (18.05.23)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 ответственными сотрудниками ОО (</a:t>
            </a:r>
            <a:r>
              <a:rPr lang="ru" sz="10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26.05.23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2673650" y="3506325"/>
            <a:ext cx="1962300" cy="9543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РЦ:</a:t>
            </a: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 Методическое сопровождение организации профилактической работы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" name="Google Shape;98;p16"/>
          <p:cNvCxnSpPr/>
          <p:nvPr/>
        </p:nvCxnSpPr>
        <p:spPr>
          <a:xfrm>
            <a:off x="0" y="2916425"/>
            <a:ext cx="9129300" cy="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9" name="Google Shape;99;p16"/>
          <p:cNvSpPr/>
          <p:nvPr/>
        </p:nvSpPr>
        <p:spPr>
          <a:xfrm>
            <a:off x="715725" y="2786675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2578938" y="2786675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4266138" y="2774488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5900850" y="278666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7816550" y="278666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158275" y="1352725"/>
            <a:ext cx="1632300" cy="10194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Распоряжение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ТУ о повышении эффективности проф. работы в летний период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>
                <a:latin typeface="Montserrat Light"/>
                <a:ea typeface="Montserrat Light"/>
                <a:cs typeface="Montserrat Light"/>
                <a:sym typeface="Montserrat Light"/>
              </a:rPr>
              <a:t>(май)</a:t>
            </a:r>
            <a:endParaRPr sz="900" i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3646025" y="1325425"/>
            <a:ext cx="1771200" cy="10467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планов индивидуальной профилактической работы (ИПР)</a:t>
            </a:r>
            <a:endParaRPr sz="900" i="1">
              <a:solidFill>
                <a:srgbClr val="07376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i="1">
                <a:latin typeface="Montserrat Light"/>
                <a:ea typeface="Montserrat Light"/>
                <a:cs typeface="Montserrat Light"/>
                <a:sym typeface="Montserrat Light"/>
              </a:rPr>
              <a:t>(май)</a:t>
            </a:r>
            <a:endParaRPr sz="900" i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1967162" y="1325425"/>
            <a:ext cx="1577100" cy="1046700"/>
          </a:xfrm>
          <a:prstGeom prst="homePlate">
            <a:avLst>
              <a:gd name="adj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Приказ директора ОО 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 назначении ответственных сотрудников </a:t>
            </a:r>
            <a:r>
              <a:rPr lang="ru" sz="900" i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(май)</a:t>
            </a: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531925" y="1325425"/>
            <a:ext cx="1632300" cy="1046700"/>
          </a:xfrm>
          <a:prstGeom prst="homePlate">
            <a:avLst>
              <a:gd name="adj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Реализация 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ИПР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(июнь -август)</a:t>
            </a: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7257401" y="1325425"/>
            <a:ext cx="1713600" cy="10467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Анализ исполнения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ИПР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>
                <a:latin typeface="Montserrat Light"/>
                <a:ea typeface="Montserrat Light"/>
                <a:cs typeface="Montserrat Light"/>
                <a:sym typeface="Montserrat Light"/>
              </a:rPr>
              <a:t>(сентябрь)</a:t>
            </a:r>
            <a:endParaRPr sz="900" i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>
            <a:off x="845500" y="2534988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6"/>
          <p:cNvCxnSpPr/>
          <p:nvPr/>
        </p:nvCxnSpPr>
        <p:spPr>
          <a:xfrm>
            <a:off x="2708700" y="25350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/>
          <p:cNvCxnSpPr/>
          <p:nvPr/>
        </p:nvCxnSpPr>
        <p:spPr>
          <a:xfrm>
            <a:off x="4395900" y="25078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/>
          <p:nvPr/>
        </p:nvCxnSpPr>
        <p:spPr>
          <a:xfrm>
            <a:off x="6030600" y="2510925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6"/>
          <p:cNvCxnSpPr/>
          <p:nvPr/>
        </p:nvCxnSpPr>
        <p:spPr>
          <a:xfrm>
            <a:off x="7946300" y="25350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>
            <a:stCxn id="96" idx="0"/>
          </p:cNvCxnSpPr>
          <p:nvPr/>
        </p:nvCxnSpPr>
        <p:spPr>
          <a:xfrm rot="10800000" flipH="1">
            <a:off x="1359475" y="2925625"/>
            <a:ext cx="654300" cy="8853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6"/>
          <p:cNvCxnSpPr/>
          <p:nvPr/>
        </p:nvCxnSpPr>
        <p:spPr>
          <a:xfrm rot="10800000" flipH="1">
            <a:off x="4162775" y="2970375"/>
            <a:ext cx="987600" cy="5433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116;p16"/>
          <p:cNvCxnSpPr>
            <a:stCxn id="117" idx="0"/>
          </p:cNvCxnSpPr>
          <p:nvPr/>
        </p:nvCxnSpPr>
        <p:spPr>
          <a:xfrm rot="10800000" flipH="1">
            <a:off x="8036425" y="2890525"/>
            <a:ext cx="93300" cy="3522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8" name="Google Shape;118;p16"/>
          <p:cNvCxnSpPr>
            <a:stCxn id="119" idx="0"/>
          </p:cNvCxnSpPr>
          <p:nvPr/>
        </p:nvCxnSpPr>
        <p:spPr>
          <a:xfrm rot="10800000" flipH="1">
            <a:off x="6838625" y="2977425"/>
            <a:ext cx="56400" cy="8754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" name="Google Shape;117;p16"/>
          <p:cNvSpPr txBox="1"/>
          <p:nvPr/>
        </p:nvSpPr>
        <p:spPr>
          <a:xfrm>
            <a:off x="7076875" y="3242725"/>
            <a:ext cx="1919100" cy="492600"/>
          </a:xfrm>
          <a:prstGeom prst="rect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ТУ, ОО: </a:t>
            </a: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Управленческие решения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4924625" y="3852825"/>
            <a:ext cx="3828000" cy="1108200"/>
          </a:xfrm>
          <a:prstGeom prst="rect">
            <a:avLst/>
          </a:prstGeom>
          <a:solidFill>
            <a:srgbClr val="9FC5E8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 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контрольные мероприятия: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мониторинг  занятости; 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проверка планов инд.проф.работы;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выборочный обзвон родителей;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деятельность ответственных за организацию занятости “трудных” в летний период </a:t>
            </a:r>
            <a:r>
              <a:rPr lang="ru" sz="100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(выезд в ОО);</a:t>
            </a:r>
            <a:endParaRPr sz="100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" name="Google Shape;120;p16"/>
          <p:cNvCxnSpPr>
            <a:stCxn id="97" idx="0"/>
          </p:cNvCxnSpPr>
          <p:nvPr/>
        </p:nvCxnSpPr>
        <p:spPr>
          <a:xfrm rot="10800000">
            <a:off x="3457400" y="2912925"/>
            <a:ext cx="197400" cy="5934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" name="Google Shape;121;p16"/>
          <p:cNvCxnSpPr/>
          <p:nvPr/>
        </p:nvCxnSpPr>
        <p:spPr>
          <a:xfrm rot="10800000">
            <a:off x="5531925" y="2916175"/>
            <a:ext cx="479400" cy="9291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" name="Google Shape;122;p16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title" idx="4294967295"/>
          </p:nvPr>
        </p:nvSpPr>
        <p:spPr>
          <a:xfrm>
            <a:off x="1156050" y="280725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02060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Дорожная карта организации занятости</a:t>
            </a:r>
            <a:endParaRPr sz="2400" b="1" dirty="0">
              <a:solidFill>
                <a:srgbClr val="002060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75" y="280725"/>
            <a:ext cx="543300" cy="5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/>
        </p:nvSpPr>
        <p:spPr>
          <a:xfrm>
            <a:off x="224650" y="1025125"/>
            <a:ext cx="4019100" cy="95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Предполагаемая  занятость </a:t>
            </a:r>
            <a:endParaRPr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(по состоянию на </a:t>
            </a:r>
            <a:r>
              <a:rPr lang="ru" sz="1100" dirty="0" smtClean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15.05.23)</a:t>
            </a:r>
            <a:r>
              <a:rPr lang="ru" sz="12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4908650" y="1368025"/>
            <a:ext cx="3826200" cy="3463200"/>
          </a:xfrm>
          <a:prstGeom prst="rect">
            <a:avLst/>
          </a:prstGeom>
          <a:noFill/>
          <a:ln w="2857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Руководителям ОО:</a:t>
            </a:r>
            <a:endParaRPr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600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 SemiBold"/>
              <a:buAutoNum type="arabicPeriod"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Обеспечить </a:t>
            </a:r>
            <a:r>
              <a:rPr lang="ru" sz="110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100%</a:t>
            </a: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 занятость обучающихся, состоящих на разных формах учета, посредством: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 Medium"/>
              <a:buChar char="-"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вовлечения в различные формы социально-значимой деятельности, в т.ч. трудоустройство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 Medium"/>
              <a:buChar char="-"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занятости в детских объединениях дополнительного образования;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 Medium"/>
              <a:buChar char="-"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направления в загородные оздоровительные лагеря и т.п.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Срок: </a:t>
            </a:r>
            <a:r>
              <a:rPr lang="ru" sz="1100">
                <a:solidFill>
                  <a:srgbClr val="99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 1.06.2023</a:t>
            </a:r>
            <a:endParaRPr sz="1100">
              <a:solidFill>
                <a:srgbClr val="99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lvl="0" indent="-22860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Montserrat SemiBold"/>
              <a:buAutoNum type="arabicPeriod"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Обеспечить контроль за времяпрепровождением “трудных” подростков путем взаимодействия с родителями/законными представителями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60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Срок: </a:t>
            </a:r>
            <a:r>
              <a:rPr lang="ru" sz="110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постоянно</a:t>
            </a:r>
            <a:endParaRPr sz="110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 idx="4294967295"/>
          </p:nvPr>
        </p:nvSpPr>
        <p:spPr>
          <a:xfrm>
            <a:off x="1156050" y="280725"/>
            <a:ext cx="69537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Поручения  по итогам </a:t>
            </a:r>
            <a:endParaRPr sz="2400" b="1" dirty="0">
              <a:solidFill>
                <a:srgbClr val="073763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предварительного анализа занятости</a:t>
            </a:r>
            <a:endParaRPr sz="24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4462850" y="3524650"/>
            <a:ext cx="44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3%</a:t>
            </a: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5415325" y="4088425"/>
            <a:ext cx="44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4%</a:t>
            </a: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3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900" y="280725"/>
            <a:ext cx="500401" cy="5004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6" name="Google Shape;136;p17"/>
          <p:cNvGraphicFramePr/>
          <p:nvPr/>
        </p:nvGraphicFramePr>
        <p:xfrm>
          <a:off x="224650" y="1694638"/>
          <a:ext cx="4238225" cy="2103000"/>
        </p:xfrm>
        <a:graphic>
          <a:graphicData uri="http://schemas.openxmlformats.org/drawingml/2006/table">
            <a:tbl>
              <a:tblPr>
                <a:noFill/>
                <a:tableStyleId>{F83EBF8F-C764-412B-B75C-B7D861539973}</a:tableStyleId>
              </a:tblPr>
              <a:tblGrid>
                <a:gridCol w="871275"/>
                <a:gridCol w="625525"/>
                <a:gridCol w="807650"/>
                <a:gridCol w="807975"/>
                <a:gridCol w="543850"/>
                <a:gridCol w="581950"/>
              </a:tblGrid>
              <a:tr h="828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400" b="1" dirty="0">
                          <a:solidFill>
                            <a:srgbClr val="FF0000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98 </a:t>
                      </a:r>
                      <a:r>
                        <a:rPr lang="ru" sz="1000" b="1" dirty="0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чел.</a:t>
                      </a:r>
                      <a:endParaRPr sz="1000" b="1" dirty="0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на контроле</a:t>
                      </a:r>
                      <a:endParaRPr sz="1000" b="1" dirty="0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Дома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Дворо- вые площадки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Трудо-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устрой-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ство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ЛДП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 ДОЛ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Иное</a:t>
                      </a:r>
                      <a:endParaRPr sz="1200"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июнь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24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15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33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entury Gothic" pitchFamily="34" charset="0"/>
                        </a:rPr>
                        <a:t>20</a:t>
                      </a:r>
                      <a:endParaRPr b="1" dirty="0">
                        <a:solidFill>
                          <a:srgbClr val="002060"/>
                        </a:solidFill>
                        <a:latin typeface="Century Gothic" pitchFamily="34" charset="0"/>
                      </a:endParaRP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июль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35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18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30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entury Gothic" pitchFamily="34" charset="0"/>
                        </a:rPr>
                        <a:t>6</a:t>
                      </a:r>
                      <a:endParaRPr b="1" dirty="0">
                        <a:solidFill>
                          <a:srgbClr val="002060"/>
                        </a:solidFill>
                        <a:latin typeface="Century Gothic" pitchFamily="34" charset="0"/>
                      </a:endParaRPr>
                    </a:p>
                  </a:txBody>
                  <a:tcPr marL="91425" marR="91425" marT="91425" marB="91425"/>
                </a:tc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август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48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13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14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b="1">
                          <a:solidFill>
                            <a:srgbClr val="073763"/>
                          </a:solidFill>
                          <a:latin typeface="Century Gothic" pitchFamily="34" charset="0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b="1">
                        <a:solidFill>
                          <a:srgbClr val="073763"/>
                        </a:solidFill>
                        <a:latin typeface="Century Gothic" pitchFamily="34" charset="0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entury Gothic" pitchFamily="34" charset="0"/>
                        </a:rPr>
                        <a:t>13</a:t>
                      </a:r>
                      <a:endParaRPr b="1" dirty="0">
                        <a:solidFill>
                          <a:srgbClr val="002060"/>
                        </a:solidFill>
                        <a:latin typeface="Century Gothic" pitchFamily="34" charset="0"/>
                      </a:endParaRP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137" name="Google Shape;137;p17"/>
          <p:cNvSpPr txBox="1"/>
          <p:nvPr/>
        </p:nvSpPr>
        <p:spPr>
          <a:xfrm>
            <a:off x="1156050" y="4318688"/>
            <a:ext cx="2867100" cy="615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CC0000"/>
                </a:solidFill>
              </a:rPr>
              <a:t>Под присмотром родителей </a:t>
            </a:r>
            <a:endParaRPr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CC0000"/>
                </a:solidFill>
              </a:rPr>
              <a:t>Поступление в ПОО </a:t>
            </a:r>
            <a:endParaRPr>
              <a:solidFill>
                <a:srgbClr val="CC0000"/>
              </a:solidFill>
            </a:endParaRPr>
          </a:p>
        </p:txBody>
      </p:sp>
      <p:pic>
        <p:nvPicPr>
          <p:cNvPr id="138" name="Google Shape;13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650" y="4088437"/>
            <a:ext cx="1019175" cy="8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/>
          <p:nvPr/>
        </p:nvSpPr>
        <p:spPr>
          <a:xfrm rot="5400000">
            <a:off x="-2732550" y="482075"/>
            <a:ext cx="4923900" cy="5988900"/>
          </a:xfrm>
          <a:prstGeom prst="arc">
            <a:avLst>
              <a:gd name="adj1" fmla="val 11176984"/>
              <a:gd name="adj2" fmla="val 18409959"/>
            </a:avLst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6108650" y="2709775"/>
            <a:ext cx="2829300" cy="1108200"/>
          </a:xfrm>
          <a:prstGeom prst="rect">
            <a:avLst/>
          </a:prstGeom>
          <a:solidFill>
            <a:srgbClr val="9FC5E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Планируемое трудоустройство</a:t>
            </a:r>
            <a:endParaRPr sz="10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 в летний период </a:t>
            </a:r>
            <a:endParaRPr sz="10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м.р. Кинель-Черкасский - 4 чел. (9 %)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м.р.Богатовский - 2 чел. (25%)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г.о.Отрадный  - 10 чел. (17% )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6108650" y="1195850"/>
            <a:ext cx="2829300" cy="12621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Комплексный план мероприятий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 субъектов системы профилактики безнадзорности и правонарушений несовершеннолетних на территории Отрадненского управления МОНСО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 на 2020-2023 г: </a:t>
            </a:r>
            <a:r>
              <a:rPr lang="ru" sz="1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ссылка</a:t>
            </a:r>
            <a:endParaRPr sz="1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127" y="280727"/>
            <a:ext cx="500401" cy="5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60100" y="2309575"/>
            <a:ext cx="23607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Montserrat"/>
                <a:ea typeface="Montserrat"/>
                <a:cs typeface="Montserrat"/>
                <a:sym typeface="Montserrat"/>
              </a:rPr>
              <a:t>Что можно противопоставить безнадзорности и  правонарушениям?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Конечно, интересную и насыщенную жизнь!</a:t>
            </a:r>
            <a:endParaRPr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1591875" y="1038900"/>
            <a:ext cx="254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добровольческие акции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940975" y="1057025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title" idx="4294967295"/>
          </p:nvPr>
        </p:nvSpPr>
        <p:spPr>
          <a:xfrm>
            <a:off x="1216900" y="231400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02060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Социально-значимая деятельность</a:t>
            </a:r>
            <a:endParaRPr sz="2300" b="1" dirty="0">
              <a:solidFill>
                <a:srgbClr val="002060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2420800" y="1700025"/>
            <a:ext cx="4131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экскурсии, туристические походы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3007350" y="2663100"/>
            <a:ext cx="3017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дворовые клубы и объединения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3119948" y="3536675"/>
            <a:ext cx="30171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культурно-досуговые мероприятия по месту жительства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2723850" y="4650850"/>
            <a:ext cx="336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спортивно-массовые мероприятия и т.п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101325" y="4459150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2483875" y="3536675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2366925" y="2571738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1793925" y="1666575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0" name="Google Shape;16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5038" y="2218575"/>
            <a:ext cx="285149" cy="28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25" y="1116375"/>
            <a:ext cx="433300" cy="4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4850" y="3635100"/>
            <a:ext cx="391050" cy="3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3775" y="1725925"/>
            <a:ext cx="433300" cy="4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36775" y="2627900"/>
            <a:ext cx="433300" cy="4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92300" y="4539625"/>
            <a:ext cx="391050" cy="3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>
            <a:spLocks noGrp="1"/>
          </p:cNvSpPr>
          <p:nvPr>
            <p:ph type="subTitle" idx="1"/>
          </p:nvPr>
        </p:nvSpPr>
        <p:spPr>
          <a:xfrm>
            <a:off x="910825" y="1159475"/>
            <a:ext cx="3764400" cy="192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Директор </a:t>
            </a:r>
            <a:endParaRPr sz="14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(май)</a:t>
            </a:r>
            <a:endParaRPr sz="8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назначает ответственных сотрудников на </a:t>
            </a:r>
            <a:r>
              <a:rPr lang="ru" sz="11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каждый летний месяц; </a:t>
            </a:r>
            <a:endParaRPr sz="11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утверждает планы индивидуальной профилактической работы;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заключает доп.соглашения в части корректировки должностных обязанностей ответственных;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Montserrat Medium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принятие управленческих решений по </a:t>
            </a:r>
            <a:r>
              <a:rPr lang="ru" sz="11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итогам анализа проф.работы летом 2022г.</a:t>
            </a:r>
            <a:endParaRPr sz="11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9"/>
          <p:cNvSpPr txBox="1">
            <a:spLocks noGrp="1"/>
          </p:cNvSpPr>
          <p:nvPr>
            <p:ph type="subTitle" idx="1"/>
          </p:nvPr>
        </p:nvSpPr>
        <p:spPr>
          <a:xfrm>
            <a:off x="5287075" y="1159475"/>
            <a:ext cx="3713400" cy="180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Классный руководитель</a:t>
            </a:r>
            <a:endParaRPr sz="1400" b="1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CC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(май)</a:t>
            </a:r>
            <a:endParaRPr sz="1400" b="1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разрабатывает инд.проф.план с обучающимся; 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организует работу по занятости в летний период (содействие в трудоустройстве, зачисление в ЛДП и т.п.);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согласовывает план с родителями.</a:t>
            </a:r>
            <a:endParaRPr sz="11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2" name="Google Shape;172;p19"/>
          <p:cNvSpPr txBox="1">
            <a:spLocks noGrp="1"/>
          </p:cNvSpPr>
          <p:nvPr>
            <p:ph type="subTitle" idx="1"/>
          </p:nvPr>
        </p:nvSpPr>
        <p:spPr>
          <a:xfrm>
            <a:off x="910825" y="3087450"/>
            <a:ext cx="3639300" cy="180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Заместитель директора по ВР </a:t>
            </a:r>
            <a:r>
              <a:rPr lang="ru" sz="100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(май-август)</a:t>
            </a:r>
            <a:endParaRPr sz="14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CC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организует профилактическую работу;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контролирует выполнение мероприятий профилактических планов;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анализирует эффективность и результативность работы.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3" name="Google Shape;173;p19"/>
          <p:cNvSpPr txBox="1">
            <a:spLocks noGrp="1"/>
          </p:cNvSpPr>
          <p:nvPr>
            <p:ph type="subTitle" idx="1"/>
          </p:nvPr>
        </p:nvSpPr>
        <p:spPr>
          <a:xfrm>
            <a:off x="5310100" y="3087450"/>
            <a:ext cx="3639300" cy="180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Ответственный сотрудник </a:t>
            </a:r>
            <a:r>
              <a:rPr lang="ru" sz="1000">
                <a:solidFill>
                  <a:srgbClr val="CC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(июнь-август)</a:t>
            </a:r>
            <a:endParaRPr sz="1100">
              <a:solidFill>
                <a:srgbClr val="CC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взаимодействует с классным руководителем;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выполняет комплекс мероприятий проф. плана;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принимает меры для обеспечения занятости в текущий период;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оформляет отчетную документацию</a:t>
            </a:r>
            <a:endParaRPr sz="110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Montserrat"/>
              <a:buChar char="●"/>
            </a:pPr>
            <a:r>
              <a:rPr lang="ru" sz="11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заполняет гугл-форму “Контроль выполнения ИПР”</a:t>
            </a:r>
            <a:endParaRPr sz="1100" b="1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9"/>
          <p:cNvSpPr txBox="1">
            <a:spLocks noGrp="1"/>
          </p:cNvSpPr>
          <p:nvPr>
            <p:ph type="title" idx="4294967295"/>
          </p:nvPr>
        </p:nvSpPr>
        <p:spPr>
          <a:xfrm>
            <a:off x="1220500" y="287500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Деятельность сотрудников ОО</a:t>
            </a:r>
            <a:endParaRPr sz="2400" b="1" dirty="0">
              <a:solidFill>
                <a:srgbClr val="073763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863" y="304238"/>
            <a:ext cx="466925" cy="4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/>
          <p:nvPr/>
        </p:nvSpPr>
        <p:spPr>
          <a:xfrm>
            <a:off x="507675" y="12032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507675" y="31557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4876600" y="12032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"/>
          <p:cNvSpPr/>
          <p:nvPr/>
        </p:nvSpPr>
        <p:spPr>
          <a:xfrm>
            <a:off x="4876600" y="31557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pic>
        <p:nvPicPr>
          <p:cNvPr id="181" name="Google Shape;18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88" y="1242421"/>
            <a:ext cx="275974" cy="2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88" y="3194921"/>
            <a:ext cx="275974" cy="2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8313" y="1242421"/>
            <a:ext cx="275974" cy="2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8313" y="3194921"/>
            <a:ext cx="275974" cy="27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>
            <a:spLocks noGrp="1"/>
          </p:cNvSpPr>
          <p:nvPr>
            <p:ph type="ctrTitle"/>
          </p:nvPr>
        </p:nvSpPr>
        <p:spPr>
          <a:xfrm>
            <a:off x="6118167" y="3175183"/>
            <a:ext cx="2701636" cy="10643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ВАЖНО</a:t>
            </a:r>
            <a:r>
              <a:rPr lang="ru" sz="1400" b="1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:</a:t>
            </a:r>
            <a:br>
              <a:rPr lang="ru" sz="1400" b="1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</a:br>
            <a:endParaRPr sz="14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Ответственный сотрудник заполняет </a:t>
            </a:r>
            <a:r>
              <a:rPr lang="ru" sz="1400" b="1" dirty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ЕЖЕДНЕВНО!!!</a:t>
            </a:r>
            <a:endParaRPr sz="1400" b="1" dirty="0">
              <a:solidFill>
                <a:srgbClr val="CC0000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0"/>
          <p:cNvSpPr txBox="1">
            <a:spLocks noGrp="1"/>
          </p:cNvSpPr>
          <p:nvPr>
            <p:ph type="subTitle" idx="1"/>
          </p:nvPr>
        </p:nvSpPr>
        <p:spPr>
          <a:xfrm>
            <a:off x="560735" y="120361"/>
            <a:ext cx="74037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Контроль выполнения индивидуальных планов профилактической работы </a:t>
            </a:r>
            <a:endParaRPr sz="24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91" name="Google Shape;191;p20"/>
          <p:cNvGraphicFramePr/>
          <p:nvPr/>
        </p:nvGraphicFramePr>
        <p:xfrm>
          <a:off x="315882" y="1047404"/>
          <a:ext cx="5117866" cy="3879090"/>
        </p:xfrm>
        <a:graphic>
          <a:graphicData uri="http://schemas.openxmlformats.org/drawingml/2006/table">
            <a:tbl>
              <a:tblPr>
                <a:noFill/>
                <a:tableStyleId>{7D645849-59AE-428C-9138-CAADCF107651}</a:tableStyleId>
              </a:tblPr>
              <a:tblGrid>
                <a:gridCol w="975656"/>
                <a:gridCol w="945383"/>
                <a:gridCol w="627721"/>
                <a:gridCol w="884399"/>
                <a:gridCol w="567204"/>
                <a:gridCol w="542699"/>
                <a:gridCol w="574804"/>
              </a:tblGrid>
              <a:tr h="3664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Ответственный: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4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ИЮНЬ</a:t>
                      </a:r>
                      <a:endParaRPr sz="1000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890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Код обучающегося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планируемая занятость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1 чт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2 пт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5 пн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6 вт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7 ср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388371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11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ЛДП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на телефонный звонок родители не ответили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состоялся телеф.разговор с уч-ком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родители на звонок не ответили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встреча с уч-ком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посещение семьи на дому (не открыли)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8343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12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ДОЛ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1117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13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трудоустройство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628" y="1479255"/>
            <a:ext cx="3226050" cy="131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" name="Google Shape;197;p21"/>
          <p:cNvGraphicFramePr/>
          <p:nvPr/>
        </p:nvGraphicFramePr>
        <p:xfrm>
          <a:off x="465075" y="977600"/>
          <a:ext cx="3753150" cy="3247525"/>
        </p:xfrm>
        <a:graphic>
          <a:graphicData uri="http://schemas.openxmlformats.org/drawingml/2006/table">
            <a:tbl>
              <a:tblPr>
                <a:noFill/>
                <a:tableStyleId>{F83EBF8F-C764-412B-B75C-B7D861539973}</a:tableStyleId>
              </a:tblPr>
              <a:tblGrid>
                <a:gridCol w="1369950"/>
                <a:gridCol w="2383200"/>
              </a:tblGrid>
              <a:tr h="305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Периодичность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Формы работы 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3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ежедневно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контроль посещаемости </a:t>
                      </a:r>
                      <a:endParaRPr sz="900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детских объединений, ЛДП, трудоустройства</a:t>
                      </a:r>
                      <a:endParaRPr sz="9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3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понедельник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беседы по телефону с обучающимся о том, как прошли выходные дни и планах на неделю </a:t>
                      </a:r>
                      <a:endParaRPr sz="900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3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вторник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Контроль по “месту занятости”:</a:t>
                      </a:r>
                      <a:endParaRPr sz="9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Montserrat Medium"/>
                        <a:buChar char="-"/>
                      </a:pPr>
                      <a:r>
                        <a:rPr lang="ru" sz="9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обзвон</a:t>
                      </a:r>
                      <a:endParaRPr sz="9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Montserrat Medium"/>
                        <a:buChar char="-"/>
                      </a:pPr>
                      <a:r>
                        <a:rPr lang="ru" sz="90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посещение</a:t>
                      </a:r>
                      <a:endParaRPr sz="9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среда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Посещение обучающихся по месту проживания </a:t>
                      </a:r>
                      <a:endParaRPr sz="9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5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четверг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“обзвон” родителей</a:t>
                      </a:r>
                      <a:endParaRPr sz="90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0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пятница</a:t>
                      </a:r>
                      <a:endParaRPr sz="1000"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беседы по телефону с учащимся о правилах поведения в  дни отдыха</a:t>
                      </a:r>
                      <a:endParaRPr sz="900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98" name="Google Shape;198;p21"/>
          <p:cNvSpPr txBox="1"/>
          <p:nvPr/>
        </p:nvSpPr>
        <p:spPr>
          <a:xfrm>
            <a:off x="507675" y="4358725"/>
            <a:ext cx="3710700" cy="7389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Ответственные в ОО:</a:t>
            </a:r>
            <a:endParaRPr sz="1200" b="1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" sz="1200" b="1">
                <a:solidFill>
                  <a:srgbClr val="07376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педагогические работники, назначенные приказом директора</a:t>
            </a:r>
            <a:endParaRPr sz="1200">
              <a:solidFill>
                <a:srgbClr val="07376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4650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1"/>
          <p:cNvSpPr txBox="1">
            <a:spLocks noGrp="1"/>
          </p:cNvSpPr>
          <p:nvPr>
            <p:ph type="title"/>
          </p:nvPr>
        </p:nvSpPr>
        <p:spPr>
          <a:xfrm>
            <a:off x="1322305" y="197597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Циклограмма работы </a:t>
            </a:r>
            <a:endParaRPr sz="2300" b="1" dirty="0">
              <a:solidFill>
                <a:srgbClr val="073763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ответственного сотрудника</a:t>
            </a:r>
            <a:endParaRPr sz="2300" b="1" dirty="0">
              <a:solidFill>
                <a:srgbClr val="073763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01" name="Google Shape;2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38" y="316313"/>
            <a:ext cx="442775" cy="44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4533625" y="2744650"/>
            <a:ext cx="4302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Формы документов </a:t>
            </a:r>
            <a:r>
              <a:rPr lang="ru" sz="1100" u="sng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10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3" name="Google Shape;203;p21"/>
          <p:cNvSpPr txBox="1"/>
          <p:nvPr/>
        </p:nvSpPr>
        <p:spPr>
          <a:xfrm>
            <a:off x="4849050" y="4656525"/>
            <a:ext cx="3710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Montserrat Medium"/>
                <a:ea typeface="Montserrat Medium"/>
                <a:cs typeface="Montserrat Medium"/>
                <a:sym typeface="Montserrat Medium"/>
              </a:rPr>
              <a:t>Текст телефонного разговора </a:t>
            </a:r>
            <a:r>
              <a:rPr lang="ru" sz="1100" u="sng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10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3623" y="929026"/>
            <a:ext cx="3210143" cy="16677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5" name="Google Shape;20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1827" y="1659207"/>
            <a:ext cx="3415824" cy="105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6" name="Google Shape;20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49050" y="3131012"/>
            <a:ext cx="3710550" cy="153417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7" name="Google Shape;20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43763" y="2845850"/>
            <a:ext cx="285149" cy="285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"/>
          <p:cNvSpPr txBox="1">
            <a:spLocks noGrp="1"/>
          </p:cNvSpPr>
          <p:nvPr>
            <p:ph type="body" idx="1"/>
          </p:nvPr>
        </p:nvSpPr>
        <p:spPr>
          <a:xfrm>
            <a:off x="4220300" y="942925"/>
            <a:ext cx="4333200" cy="15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ИННОВАЦИОННЫЙ ПОДХОД К РАЗВИТИЮ СИСТЕМЫ ПРОФИЛАКТИКИ БЕЗНАДЗОРНОСТИ И ПРАВОНАРУШЕНИЙ НЕСОВЕРШЕННОЛЕТНИХ</a:t>
            </a:r>
            <a:endParaRPr sz="1350" i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50" i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Сборник материалов VII Всероссийского совещания по вопросу организации деятельности комиссий по делам несовершеннолетних и защите их прав (5–6 ноября 2020 года, г. </a:t>
            </a:r>
            <a:r>
              <a:rPr lang="ru" sz="1350" i="1" dirty="0" smtClean="0">
                <a:solidFill>
                  <a:schemeClr val="dk1"/>
                </a:solidFill>
                <a:latin typeface="Montserrat ExtraBold" charset="-52"/>
                <a:ea typeface="Montserrat"/>
                <a:cs typeface="Montserrat"/>
                <a:sym typeface="Montserrat"/>
              </a:rPr>
              <a:t>Москва</a:t>
            </a:r>
            <a:r>
              <a:rPr lang="ru" sz="1350" i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22"/>
          <p:cNvSpPr txBox="1">
            <a:spLocks noGrp="1"/>
          </p:cNvSpPr>
          <p:nvPr>
            <p:ph type="title"/>
          </p:nvPr>
        </p:nvSpPr>
        <p:spPr>
          <a:xfrm>
            <a:off x="1213831" y="251976"/>
            <a:ext cx="52068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Инструктивно-методические материалы</a:t>
            </a:r>
            <a:endParaRPr sz="2400" b="1" dirty="0">
              <a:solidFill>
                <a:srgbClr val="073763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14" name="Google Shape;214;p22"/>
          <p:cNvSpPr txBox="1"/>
          <p:nvPr/>
        </p:nvSpPr>
        <p:spPr>
          <a:xfrm>
            <a:off x="4324350" y="3336525"/>
            <a:ext cx="44007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4"/>
              </a:rPr>
              <a:t>Методические рекомендации классному руководителю по организации профилактической работы</a:t>
            </a:r>
            <a:r>
              <a:rPr lang="ru" u="sng">
                <a:solidFill>
                  <a:schemeClr val="hlink"/>
                </a:solidFill>
              </a:rPr>
              <a:t> </a:t>
            </a:r>
            <a:endParaRPr u="sng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u="sng">
                <a:solidFill>
                  <a:srgbClr val="073763"/>
                </a:solidFill>
              </a:rPr>
              <a:t>(ГБУ ДПО “Красноярский РЦ”)</a:t>
            </a:r>
            <a:endParaRPr sz="1100" u="sng">
              <a:solidFill>
                <a:srgbClr val="073763"/>
              </a:solidFill>
            </a:endParaRPr>
          </a:p>
        </p:txBody>
      </p:sp>
      <p:pic>
        <p:nvPicPr>
          <p:cNvPr id="215" name="Google Shape;21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875" y="1447750"/>
            <a:ext cx="2667650" cy="184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2"/>
          <p:cNvSpPr txBox="1"/>
          <p:nvPr/>
        </p:nvSpPr>
        <p:spPr>
          <a:xfrm>
            <a:off x="438150" y="34766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i="1" u="sng">
                <a:solidFill>
                  <a:schemeClr val="hlink"/>
                </a:solidFill>
                <a:hlinkClick r:id="rId6"/>
              </a:rPr>
              <a:t>https://cloud.mail.ru/public/XHQm/cdUc9cSoU</a:t>
            </a:r>
            <a:r>
              <a:rPr lang="ru"/>
              <a:t> </a:t>
            </a:r>
            <a:r>
              <a:rPr lang="ru" sz="1200">
                <a:solidFill>
                  <a:srgbClr val="073763"/>
                </a:solidFill>
              </a:rPr>
              <a:t>(форма 10)</a:t>
            </a:r>
            <a:endParaRPr sz="1200">
              <a:solidFill>
                <a:srgbClr val="073763"/>
              </a:solidFill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4324350" y="2571750"/>
            <a:ext cx="3705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7"/>
              </a:rPr>
              <a:t>Навигатор профилактики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79;p15"/>
          <p:cNvSpPr/>
          <p:nvPr/>
        </p:nvSpPr>
        <p:spPr>
          <a:xfrm>
            <a:off x="249981" y="206462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8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1515" y="290270"/>
            <a:ext cx="500401" cy="50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9;p21"/>
          <p:cNvSpPr/>
          <p:nvPr/>
        </p:nvSpPr>
        <p:spPr>
          <a:xfrm>
            <a:off x="165817" y="156585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title"/>
          </p:nvPr>
        </p:nvSpPr>
        <p:spPr>
          <a:xfrm>
            <a:off x="932731" y="185598"/>
            <a:ext cx="286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ЗАДАЧИ</a:t>
            </a:r>
            <a:endParaRPr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197573" y="868617"/>
            <a:ext cx="557977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400" b="1" dirty="0">
                <a:solidFill>
                  <a:srgbClr val="99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Руководителям ОО:</a:t>
            </a:r>
            <a:endParaRPr sz="1400" b="1" dirty="0">
              <a:solidFill>
                <a:srgbClr val="990000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ru" sz="1400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Обеспечить комплекс мер в рамках индивидуальной профилактической работы с несовершеннолетними, в </a:t>
            </a:r>
            <a:r>
              <a:rPr lang="ru" sz="1400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том  </a:t>
            </a:r>
            <a:r>
              <a:rPr lang="ru" sz="1400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числе:</a:t>
            </a: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indent="-317500">
              <a:lnSpc>
                <a:spcPct val="95000"/>
              </a:lnSpc>
              <a:buClr>
                <a:srgbClr val="073763"/>
              </a:buClr>
              <a:buSzPts val="1400"/>
              <a:buFont typeface="Montserrat"/>
              <a:buChar char="●"/>
            </a:pPr>
            <a:r>
              <a:rPr lang="ru" sz="1400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Проверка выполнения ИППР с учащимися группы риска (в теч.учебного года).</a:t>
            </a:r>
          </a:p>
          <a:p>
            <a:pPr indent="-317500">
              <a:lnSpc>
                <a:spcPct val="95000"/>
              </a:lnSpc>
              <a:buClr>
                <a:srgbClr val="073763"/>
              </a:buClr>
              <a:buSzPts val="1400"/>
              <a:buNone/>
            </a:pPr>
            <a:r>
              <a:rPr lang="ru" sz="1400" dirty="0" smtClean="0">
                <a:solidFill>
                  <a:srgbClr val="C0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Срок: до 31.05.2023</a:t>
            </a:r>
          </a:p>
          <a:p>
            <a:pPr indent="-317500">
              <a:lnSpc>
                <a:spcPct val="95000"/>
              </a:lnSpc>
              <a:buClr>
                <a:srgbClr val="073763"/>
              </a:buClr>
              <a:buSzPts val="1400"/>
              <a:buFont typeface="Montserrat"/>
              <a:buChar char="●"/>
            </a:pPr>
            <a:r>
              <a:rPr lang="ru" sz="1400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Разработка и реализация индивидуального плана профилактической работы на лето 2023г.</a:t>
            </a: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Montserrat"/>
              <a:buChar char="●"/>
            </a:pPr>
            <a:r>
              <a:rPr lang="ru" sz="1400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Посещение обучающихся по месту проживания</a:t>
            </a: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Montserrat"/>
              <a:buChar char="●"/>
            </a:pPr>
            <a:r>
              <a:rPr lang="ru" sz="1400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Консультирование, информирование, просвещение </a:t>
            </a:r>
            <a:r>
              <a:rPr lang="ru" sz="1400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родителей.</a:t>
            </a: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Montserrat"/>
              <a:buChar char="●"/>
            </a:pPr>
            <a:r>
              <a:rPr lang="ru" sz="1400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Принятие мер по урегулированию конфликтных </a:t>
            </a:r>
            <a:r>
              <a:rPr lang="ru" sz="1400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ситуаций.</a:t>
            </a: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457200" lvl="0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Montserrat"/>
              <a:buChar char="●"/>
            </a:pPr>
            <a:r>
              <a:rPr lang="ru" sz="1400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Рассмотрение проблемных вопросов на заседаниях Советов профилактики, взаимодействие с иными органами системы профилактики.</a:t>
            </a:r>
            <a:endParaRPr sz="1400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>
                <a:solidFill>
                  <a:srgbClr val="99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Срок: постоянно</a:t>
            </a:r>
            <a:endParaRPr sz="1400" dirty="0">
              <a:solidFill>
                <a:srgbClr val="990000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852"/>
              <a:buNone/>
            </a:pPr>
            <a:endParaRPr sz="14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6214802" y="1009997"/>
            <a:ext cx="2724300" cy="3417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СОБЕСЕДОВАНИЕ 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 руководителями ОО 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(по графику)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“Управленческие решения, направленные на повышение эффективности 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и результативности профилактической работы 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 трудными подростками 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летом 2023 года в ОО”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Ответственный от ТУ: Шишова М.В.</a:t>
            </a:r>
            <a:endParaRPr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" name="Google Shape;13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391" y="214222"/>
            <a:ext cx="500401" cy="500401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-19950"/>
            <a:ext cx="5403300" cy="5183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5611800" y="1555800"/>
            <a:ext cx="33165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</a:t>
            </a: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лето</a:t>
            </a: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мы возлагаем </a:t>
            </a: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большие надежды</a:t>
            </a: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потому что это такие дни, 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когда радует сама природа.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Главное, чтобы всё было </a:t>
            </a: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организовано, </a:t>
            </a:r>
            <a:endParaRPr sz="15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а не предоставлено случаю</a:t>
            </a: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42821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1214</Words>
  <Application>Microsoft Office PowerPoint</Application>
  <PresentationFormat>Экран (16:9)</PresentationFormat>
  <Paragraphs>315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Montserrat ExtraBold</vt:lpstr>
      <vt:lpstr>Montserrat</vt:lpstr>
      <vt:lpstr>Montserrat Medium</vt:lpstr>
      <vt:lpstr>Montserrat SemiBold</vt:lpstr>
      <vt:lpstr>Montserrat Light</vt:lpstr>
      <vt:lpstr>Century Gothic</vt:lpstr>
      <vt:lpstr>Simple Light</vt:lpstr>
      <vt:lpstr>Отрадненское управление Министерства образования и науки Самарской области</vt:lpstr>
      <vt:lpstr>Статистика “состоящих на учете ВШУ и ПДН”</vt:lpstr>
      <vt:lpstr>Нормативно-правовая база</vt:lpstr>
      <vt:lpstr>Дорожная карта организации занятости</vt:lpstr>
      <vt:lpstr>Поручения  по итогам  предварительного анализа занятости</vt:lpstr>
      <vt:lpstr>Социально-значимая деятельность</vt:lpstr>
      <vt:lpstr>Деятельность сотрудников ОО</vt:lpstr>
      <vt:lpstr>ВАЖНО:  Ответственный сотрудник заполняет ЕЖЕДНЕВНО!!!</vt:lpstr>
      <vt:lpstr>Циклограмма работы  ответственного сотрудника</vt:lpstr>
      <vt:lpstr>Инструктивно-методические материалы</vt:lpstr>
      <vt:lpstr>ЗАДАЧИ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Отрадненское управление Министерства образования и науки Самарской области</dc:title>
  <dc:creator>Пользователь</dc:creator>
  <cp:lastModifiedBy>Дронкина</cp:lastModifiedBy>
  <cp:revision>11</cp:revision>
  <dcterms:modified xsi:type="dcterms:W3CDTF">2023-05-19T05:17:07Z</dcterms:modified>
</cp:coreProperties>
</file>